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  <p:sldMasterId id="2147483660" r:id="rId4"/>
    <p:sldMasterId id="2147483672" r:id="rId5"/>
    <p:sldMasterId id="2147483682" r:id="rId6"/>
    <p:sldMasterId id="214748369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iVY+Qq8XL4tEBBZiLnI75jL6Yl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20" Type="http://schemas.openxmlformats.org/officeDocument/2006/relationships/slide" Target="slides/slide12.xml"/><Relationship Id="rId41" Type="http://customschemas.google.com/relationships/presentationmetadata" Target="meta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slide" Target="slides/slide29.xml"/><Relationship Id="rId14" Type="http://schemas.openxmlformats.org/officeDocument/2006/relationships/slide" Target="slides/slide6.xml"/><Relationship Id="rId36" Type="http://schemas.openxmlformats.org/officeDocument/2006/relationships/slide" Target="slides/slide28.xml"/><Relationship Id="rId17" Type="http://schemas.openxmlformats.org/officeDocument/2006/relationships/slide" Target="slides/slide9.xml"/><Relationship Id="rId39" Type="http://schemas.openxmlformats.org/officeDocument/2006/relationships/slide" Target="slides/slide31.xml"/><Relationship Id="rId16" Type="http://schemas.openxmlformats.org/officeDocument/2006/relationships/slide" Target="slides/slide8.xml"/><Relationship Id="rId38" Type="http://schemas.openxmlformats.org/officeDocument/2006/relationships/slide" Target="slides/slide30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4" name="Google Shape;344;p1:notes"/>
          <p:cNvSpPr/>
          <p:nvPr>
            <p:ph idx="2" type="sldImg"/>
          </p:nvPr>
        </p:nvSpPr>
        <p:spPr>
          <a:xfrm>
            <a:off x="915988" y="744538"/>
            <a:ext cx="4967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3" name="Google Shape;43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8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43" name="Google Shape;543;p18:notes"/>
          <p:cNvSpPr/>
          <p:nvPr>
            <p:ph idx="2" type="sldImg"/>
          </p:nvPr>
        </p:nvSpPr>
        <p:spPr>
          <a:xfrm>
            <a:off x="915988" y="744538"/>
            <a:ext cx="4967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5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43" name="Google Shape;643;p25:notes"/>
          <p:cNvSpPr/>
          <p:nvPr>
            <p:ph idx="2" type="sldImg"/>
          </p:nvPr>
        </p:nvSpPr>
        <p:spPr>
          <a:xfrm>
            <a:off x="915988" y="744538"/>
            <a:ext cx="4967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7" name="Google Shape;35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6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6" name="Google Shape;396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1" name="Google Shape;411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6" name="Google Shape;4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1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6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2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2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3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7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8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6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6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3" name="Google Shape;103;p4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6"/>
          <p:cNvSpPr txBox="1"/>
          <p:nvPr/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7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7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p4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7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8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48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4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8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9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9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49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49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p49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4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9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5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5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50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51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51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5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5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51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2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52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52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5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52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53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5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5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53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4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54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5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5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54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 txBox="1"/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167" name="Google Shape;167;p40"/>
          <p:cNvSpPr txBox="1"/>
          <p:nvPr>
            <p:ph idx="1" type="body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40"/>
          <p:cNvSpPr txBox="1"/>
          <p:nvPr>
            <p:ph idx="12" type="sldNum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3"/>
          <p:cNvSpPr txBox="1"/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171" name="Google Shape;171;p63"/>
          <p:cNvSpPr txBox="1"/>
          <p:nvPr>
            <p:ph idx="1" type="subTitle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63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6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63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4"/>
          <p:cNvSpPr txBox="1"/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177" name="Google Shape;177;p64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64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64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6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64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5"/>
          <p:cNvSpPr txBox="1"/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184" name="Google Shape;184;p65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6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65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6"/>
          <p:cNvSpPr txBox="1"/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189" name="Google Shape;189;p66"/>
          <p:cNvSpPr txBox="1"/>
          <p:nvPr>
            <p:ph idx="1" type="body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66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66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6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66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7"/>
          <p:cNvSpPr txBox="1"/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196" name="Google Shape;196;p67"/>
          <p:cNvSpPr/>
          <p:nvPr>
            <p:ph idx="2" type="pic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67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67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6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67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8"/>
          <p:cNvSpPr txBox="1"/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203" name="Google Shape;203;p68"/>
          <p:cNvSpPr txBox="1"/>
          <p:nvPr>
            <p:ph idx="1" type="body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68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6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68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9"/>
          <p:cNvSpPr txBox="1"/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209" name="Google Shape;209;p69"/>
          <p:cNvSpPr txBox="1"/>
          <p:nvPr>
            <p:ph idx="1" type="body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69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6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69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0"/>
          <p:cNvSpPr txBox="1"/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215" name="Google Shape;215;p70"/>
          <p:cNvSpPr txBox="1"/>
          <p:nvPr>
            <p:ph idx="1" type="body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70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7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Google Shape;218;p70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227" name="Google Shape;227;p43"/>
          <p:cNvSpPr txBox="1"/>
          <p:nvPr>
            <p:ph idx="1" type="body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43"/>
          <p:cNvSpPr txBox="1"/>
          <p:nvPr>
            <p:ph idx="12" type="sldNum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1"/>
          <p:cNvSpPr txBox="1"/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231" name="Google Shape;231;p71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71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Google Shape;233;p71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7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71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2"/>
          <p:cNvSpPr txBox="1"/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238" name="Google Shape;238;p72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7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72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3"/>
          <p:cNvSpPr txBox="1"/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243" name="Google Shape;243;p73"/>
          <p:cNvSpPr txBox="1"/>
          <p:nvPr>
            <p:ph idx="1" type="body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p73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" name="Google Shape;245;p73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Google Shape;246;p7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Google Shape;247;p73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4"/>
          <p:cNvSpPr txBox="1"/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250" name="Google Shape;250;p74"/>
          <p:cNvSpPr/>
          <p:nvPr>
            <p:ph idx="2" type="pic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74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74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7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74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5"/>
          <p:cNvSpPr txBox="1"/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257" name="Google Shape;257;p75"/>
          <p:cNvSpPr txBox="1"/>
          <p:nvPr>
            <p:ph idx="1" type="body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Google Shape;258;p75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" name="Google Shape;259;p7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75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6"/>
          <p:cNvSpPr txBox="1"/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263" name="Google Shape;263;p76"/>
          <p:cNvSpPr txBox="1"/>
          <p:nvPr>
            <p:ph idx="1" type="body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" name="Google Shape;264;p76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7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" name="Google Shape;266;p76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4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4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4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5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5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7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77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2" name="Google Shape;282;p7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7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7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8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78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8" name="Google Shape;288;p7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7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7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79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4" name="Google Shape;294;p79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5" name="Google Shape;295;p7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7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7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0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80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1" name="Google Shape;301;p80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80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3" name="Google Shape;303;p80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8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8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8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8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8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8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8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8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8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8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83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83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19" name="Google Shape;319;p83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20" name="Google Shape;320;p8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8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8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4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84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84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27" name="Google Shape;327;p8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8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8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8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85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3" name="Google Shape;333;p8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8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8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6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86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p8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8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8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6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6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57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57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57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5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5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6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0" Type="http://schemas.openxmlformats.org/officeDocument/2006/relationships/theme" Target="../theme/theme5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3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3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3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36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9"/>
          <p:cNvSpPr txBox="1"/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61" name="Google Shape;161;p39"/>
          <p:cNvSpPr txBox="1"/>
          <p:nvPr>
            <p:ph idx="1" type="body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39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3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39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/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21" name="Google Shape;221;p42"/>
          <p:cNvSpPr txBox="1"/>
          <p:nvPr>
            <p:ph idx="1" type="body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42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4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42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9" name="Google Shape;269;p4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4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7.png"/><Relationship Id="rId5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18.png"/><Relationship Id="rId5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researchgate.net/figure/Illustration-of-fine-tuned-VGG19-pre-trained-CNN-model_fig1_342815128" TargetMode="External"/><Relationship Id="rId4" Type="http://schemas.openxmlformats.org/officeDocument/2006/relationships/hyperlink" Target="https://en.wikipedia.org/wiki/Batch_normalization#:~:text=December%202021),%2Dcentering%20and%20re%2Dscaling." TargetMode="External"/><Relationship Id="rId5" Type="http://schemas.openxmlformats.org/officeDocument/2006/relationships/hyperlink" Target="https://pytorch.org/vision/0.8/datasets.html#mnist" TargetMode="External"/><Relationship Id="rId6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hyperlink" Target="https://pytorch.org/vision/0.8/datasets.html#mnist" TargetMode="External"/><Relationship Id="rId5" Type="http://schemas.openxmlformats.org/officeDocument/2006/relationships/hyperlink" Target="https://pytorch.org/tutorials/beginner/blitz/cifar10_tutorial.html#load-and-normalize-cifar10" TargetMode="External"/><Relationship Id="rId6" Type="http://schemas.openxmlformats.org/officeDocument/2006/relationships/hyperlink" Target="https://pytorch.org/tutorials/beginner/blitz/cifar10_tutorial.html#load-and-normalize-cifar10" TargetMode="External"/><Relationship Id="rId7" Type="http://schemas.openxmlformats.org/officeDocument/2006/relationships/hyperlink" Target="https://matplotlib.org/stable/api/_as_gen/matplotlib.pyplot.plot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shouce.jb51.net/qt-beginning/21.html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towardsdatascience.com/binary-image-classification-in-pytorch-5adf64f8c781" TargetMode="External"/><Relationship Id="rId4" Type="http://schemas.openxmlformats.org/officeDocument/2006/relationships/hyperlink" Target="https://arxiv.org/pdf/1512.03385.pdf" TargetMode="External"/><Relationship Id="rId5" Type="http://schemas.openxmlformats.org/officeDocument/2006/relationships/hyperlink" Target="https://www.microsoft.com/en-us/download/details.aspx?id=54765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hyperlink" Target="https://pytorch.org/tutorials/beginner/basics/data_tutorial.html#creating-a-custom-dataset-for-your-files" TargetMode="External"/><Relationship Id="rId5" Type="http://schemas.openxmlformats.org/officeDocument/2006/relationships/hyperlink" Target="https://pytorch.org/vision/stable/transforms.html" TargetMode="External"/><Relationship Id="rId6" Type="http://schemas.openxmlformats.org/officeDocument/2006/relationships/hyperlink" Target="https://matplotlib.org/stable/tutorials/introductory/pyplot.html#sphx-glr-tutorials-introductory-pyplot-py" TargetMode="External"/><Relationship Id="rId7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towardsdatascience.com/binary-image-classification-in-pytorch-5adf64f8c781" TargetMode="External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jp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hyperlink" Target="https://pytorch.org/tutorials/beginner/blitz/cifar10_tutorial.html#test-the-network-on-the-test-data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hyperlink" Target="https://arxiv.org/pdf/1708.04896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python.org/downloads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pytorch.org/tutorials/beginner/blitz/cifar10_tutorial.html#test-the-network-on-the-test-data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blog.csdn.net/weixin_46471983/article/details/122038494" TargetMode="External"/><Relationship Id="rId4" Type="http://schemas.openxmlformats.org/officeDocument/2006/relationships/hyperlink" Target="https://blog.csdn.net/weixin_46471983/article/details/122038494" TargetMode="External"/><Relationship Id="rId5" Type="http://schemas.openxmlformats.org/officeDocument/2006/relationships/hyperlink" Target="https://blog.csdn.net/weixin_46471983/article/details/122038494" TargetMode="External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5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zh.wikipedia.org/zh-tw/%E7%9B%B4%E6%96%B9%E5%9B%BE%E5%9D%87%E8%A1%A1%E5%8C%96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DFKai-SB"/>
              <a:buNone/>
            </a:pPr>
            <a:r>
              <a:rPr b="1" lang="en-US" sz="2700">
                <a:latin typeface="DFKai-SB"/>
                <a:ea typeface="DFKai-SB"/>
                <a:cs typeface="DFKai-SB"/>
                <a:sym typeface="DFKai-SB"/>
              </a:rPr>
              <a:t>影像處理、電腦視覺及深度學習概論</a:t>
            </a:r>
            <a:br>
              <a:rPr b="1" lang="en-US" sz="2700"/>
            </a:b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 (Introduction to Image Processing, </a:t>
            </a:r>
            <a:b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Computer Vision and Deep Learning)</a:t>
            </a:r>
            <a:b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Homework 2</a:t>
            </a:r>
            <a:endParaRPr/>
          </a:p>
        </p:txBody>
      </p:sp>
      <p:sp>
        <p:nvSpPr>
          <p:cNvPr id="347" name="Google Shape;347;p1"/>
          <p:cNvSpPr txBox="1"/>
          <p:nvPr>
            <p:ph idx="1" type="subTitle"/>
          </p:nvPr>
        </p:nvSpPr>
        <p:spPr>
          <a:xfrm>
            <a:off x="1143000" y="3665100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TA: 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張議隆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      Gmail: nckubot65904@gmail.com</a:t>
            </a:r>
            <a:endParaRPr/>
          </a:p>
          <a:p>
            <a:pPr indent="1815704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1815704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Office Hour: 14:00~16:00, Mon.</a:t>
            </a:r>
            <a:endParaRPr/>
          </a:p>
          <a:p>
            <a:pPr indent="1815704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	       10:00~12:00, Fri.</a:t>
            </a:r>
            <a:endParaRPr/>
          </a:p>
          <a:p>
            <a:pPr indent="1815704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At CSIE 9F Robotics Lab.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0"/>
          <p:cNvSpPr txBox="1"/>
          <p:nvPr>
            <p:ph type="title"/>
          </p:nvPr>
        </p:nvSpPr>
        <p:spPr>
          <a:xfrm>
            <a:off x="0" y="-5643"/>
            <a:ext cx="5754159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1949054" lvl="0" marL="194905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2. (20%)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Histogram Equalization</a:t>
            </a:r>
            <a:r>
              <a:rPr b="1" lang="en-US" sz="2800"/>
              <a:t>	</a:t>
            </a:r>
            <a:endParaRPr b="1" sz="2800"/>
          </a:p>
        </p:txBody>
      </p:sp>
      <p:sp>
        <p:nvSpPr>
          <p:cNvPr id="436" name="Google Shape;436;p10"/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 Eric)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0"/>
          <p:cNvSpPr txBox="1"/>
          <p:nvPr/>
        </p:nvSpPr>
        <p:spPr>
          <a:xfrm>
            <a:off x="0" y="480357"/>
            <a:ext cx="112144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5263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endParaRPr/>
          </a:p>
        </p:txBody>
      </p:sp>
      <p:sp>
        <p:nvSpPr>
          <p:cNvPr id="438" name="Google Shape;438;p10"/>
          <p:cNvSpPr txBox="1"/>
          <p:nvPr/>
        </p:nvSpPr>
        <p:spPr>
          <a:xfrm>
            <a:off x="2422" y="4441371"/>
            <a:ext cx="112144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5263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GUI:</a:t>
            </a:r>
            <a:endParaRPr/>
          </a:p>
        </p:txBody>
      </p:sp>
      <p:pic>
        <p:nvPicPr>
          <p:cNvPr id="439" name="Google Shape;43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657" y="5158907"/>
            <a:ext cx="2535296" cy="1130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657" y="4727428"/>
            <a:ext cx="800212" cy="34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0"/>
          <p:cNvPicPr preferRelativeResize="0"/>
          <p:nvPr/>
        </p:nvPicPr>
        <p:blipFill rotWithShape="1">
          <a:blip r:embed="rId5">
            <a:alphaModFix/>
          </a:blip>
          <a:srcRect b="2049" l="6728" r="9451" t="7269"/>
          <a:stretch/>
        </p:blipFill>
        <p:spPr>
          <a:xfrm>
            <a:off x="323657" y="818911"/>
            <a:ext cx="8705722" cy="3622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1"/>
          <p:cNvSpPr txBox="1"/>
          <p:nvPr>
            <p:ph type="title"/>
          </p:nvPr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 sz="31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1" lang="en-US"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Morphology Operation (20%)</a:t>
            </a:r>
            <a:r>
              <a:rPr b="1" lang="en-US" sz="3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11"/>
          <p:cNvSpPr txBox="1"/>
          <p:nvPr/>
        </p:nvSpPr>
        <p:spPr>
          <a:xfrm>
            <a:off x="249577" y="485999"/>
            <a:ext cx="8438400" cy="1849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3.1 (10%) Closing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3.2 (10%) Opening</a:t>
            </a:r>
            <a:endParaRPr/>
          </a:p>
        </p:txBody>
      </p:sp>
      <p:sp>
        <p:nvSpPr>
          <p:cNvPr id="448" name="Google Shape;448;p11"/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(出題：Hsiang)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11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2"/>
          <p:cNvSpPr txBox="1"/>
          <p:nvPr/>
        </p:nvSpPr>
        <p:spPr>
          <a:xfrm>
            <a:off x="575870" y="4063347"/>
            <a:ext cx="8429269" cy="2059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56" name="Google Shape;456;p12"/>
          <p:cNvSpPr txBox="1"/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Times New Roman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Morphology Operation (1/3)</a:t>
            </a:r>
            <a:endParaRPr b="1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" name="Google Shape;457;p12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2"/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(出題：Hsiang)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12"/>
          <p:cNvSpPr txBox="1"/>
          <p:nvPr/>
        </p:nvSpPr>
        <p:spPr>
          <a:xfrm>
            <a:off x="46738" y="433055"/>
            <a:ext cx="8958401" cy="23452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of Erosion Operation:</a:t>
            </a:r>
            <a:endParaRPr/>
          </a:p>
          <a:p>
            <a:pPr indent="-269875" lvl="0" marL="269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 Structuring Element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a structuring element, typically a small square or rectangular convolution kernel. The size and shape of this element determine the effect of the erosion.</a:t>
            </a:r>
            <a:endParaRPr/>
          </a:p>
          <a:p>
            <a:pPr indent="-269875" lvl="0" marL="269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Scanning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Initiate the process by sliding the structuring element from the top-left corner of the image. Sequentially cover each pixel in the image, moving both horizontally from left to right and vertically from top to bottom.</a:t>
            </a:r>
            <a:endParaRPr/>
          </a:p>
          <a:p>
            <a:pPr indent="-269875" lvl="0" marL="269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 Update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 covered region, update the pixel values covered by the structuring element to the </a:t>
            </a:r>
            <a:r>
              <a:rPr b="0" i="0" lang="en-US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pixel value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that region. </a:t>
            </a:r>
            <a:endParaRPr/>
          </a:p>
        </p:txBody>
      </p:sp>
      <p:sp>
        <p:nvSpPr>
          <p:cNvPr id="460" name="Google Shape;460;p12"/>
          <p:cNvSpPr txBox="1"/>
          <p:nvPr/>
        </p:nvSpPr>
        <p:spPr>
          <a:xfrm>
            <a:off x="3644598" y="5575134"/>
            <a:ext cx="25580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Structuring Element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1" name="Google Shape;461;p12"/>
          <p:cNvSpPr txBox="1"/>
          <p:nvPr/>
        </p:nvSpPr>
        <p:spPr>
          <a:xfrm>
            <a:off x="1530883" y="6118059"/>
            <a:ext cx="1055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2" name="Google Shape;462;p12"/>
          <p:cNvSpPr/>
          <p:nvPr/>
        </p:nvSpPr>
        <p:spPr>
          <a:xfrm>
            <a:off x="664810" y="4060363"/>
            <a:ext cx="1146220" cy="102238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2"/>
          <p:cNvSpPr/>
          <p:nvPr/>
        </p:nvSpPr>
        <p:spPr>
          <a:xfrm>
            <a:off x="6014372" y="4431188"/>
            <a:ext cx="270000" cy="27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4" name="Google Shape;464;p12"/>
          <p:cNvCxnSpPr>
            <a:endCxn id="463" idx="1"/>
          </p:cNvCxnSpPr>
          <p:nvPr/>
        </p:nvCxnSpPr>
        <p:spPr>
          <a:xfrm>
            <a:off x="1811072" y="4428488"/>
            <a:ext cx="4203300" cy="137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65" name="Google Shape;465;p12"/>
          <p:cNvSpPr/>
          <p:nvPr/>
        </p:nvSpPr>
        <p:spPr>
          <a:xfrm>
            <a:off x="1073435" y="4739961"/>
            <a:ext cx="1220216" cy="1056538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/>
          <p:nvPr/>
        </p:nvSpPr>
        <p:spPr>
          <a:xfrm>
            <a:off x="6460711" y="5158259"/>
            <a:ext cx="270000" cy="270000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7" name="Google Shape;467;p12"/>
          <p:cNvCxnSpPr/>
          <p:nvPr/>
        </p:nvCxnSpPr>
        <p:spPr>
          <a:xfrm flipH="1" rot="10800000">
            <a:off x="2293651" y="5293259"/>
            <a:ext cx="4167060" cy="152664"/>
          </a:xfrm>
          <a:prstGeom prst="straightConnector1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68" name="Google Shape;468;p12"/>
          <p:cNvSpPr txBox="1"/>
          <p:nvPr/>
        </p:nvSpPr>
        <p:spPr>
          <a:xfrm>
            <a:off x="3285352" y="4017073"/>
            <a:ext cx="47280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minimum pixel value in red region is 0. </a:t>
            </a:r>
            <a:endParaRPr b="0" i="0" sz="18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12"/>
          <p:cNvSpPr txBox="1"/>
          <p:nvPr/>
        </p:nvSpPr>
        <p:spPr>
          <a:xfrm>
            <a:off x="3375284" y="5954232"/>
            <a:ext cx="45482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minimum pixel value in blue region is 1. </a:t>
            </a:r>
            <a:endParaRPr b="0" i="0" sz="1800" u="none" cap="none" strike="noStrike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0" name="Google Shape;470;p12"/>
          <p:cNvSpPr txBox="1"/>
          <p:nvPr/>
        </p:nvSpPr>
        <p:spPr>
          <a:xfrm>
            <a:off x="6418542" y="5717238"/>
            <a:ext cx="10808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3"/>
          <p:cNvSpPr txBox="1"/>
          <p:nvPr/>
        </p:nvSpPr>
        <p:spPr>
          <a:xfrm>
            <a:off x="575870" y="4063347"/>
            <a:ext cx="8429269" cy="2059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77" name="Google Shape;477;p13"/>
          <p:cNvSpPr txBox="1"/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Times New Roman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Morphology Operation (2/3)</a:t>
            </a:r>
            <a:endParaRPr b="1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8" name="Google Shape;478;p13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3"/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(出題：Hsiang)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0" name="Google Shape;480;p13"/>
          <p:cNvSpPr txBox="1"/>
          <p:nvPr/>
        </p:nvSpPr>
        <p:spPr>
          <a:xfrm>
            <a:off x="46738" y="433055"/>
            <a:ext cx="8958401" cy="23452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of Dilation Operation:</a:t>
            </a:r>
            <a:endParaRPr/>
          </a:p>
          <a:p>
            <a:pPr indent="-269875" lvl="0" marL="269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 Structuring Element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a structuring element, typically a small square or rectangular convolution kernel. The size and shape of this element determine the effect of the erosion.</a:t>
            </a:r>
            <a:endParaRPr/>
          </a:p>
          <a:p>
            <a:pPr indent="-269875" lvl="0" marL="269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Scanning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Initiate the process by sliding the structuring element from the top-left corner of the image. Sequentially cover each pixel in the image, moving both horizontally from left to right and vertically from top to bottom.</a:t>
            </a:r>
            <a:endParaRPr/>
          </a:p>
          <a:p>
            <a:pPr indent="-269875" lvl="0" marL="269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Pixel Update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 covered region, update the pixel values covered by the structuring element to the </a:t>
            </a:r>
            <a:r>
              <a:rPr b="0" i="0" lang="en-US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pixel value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that region. </a:t>
            </a:r>
            <a:endParaRPr/>
          </a:p>
        </p:txBody>
      </p:sp>
      <p:sp>
        <p:nvSpPr>
          <p:cNvPr id="481" name="Google Shape;481;p13"/>
          <p:cNvSpPr txBox="1"/>
          <p:nvPr/>
        </p:nvSpPr>
        <p:spPr>
          <a:xfrm>
            <a:off x="3726330" y="5548237"/>
            <a:ext cx="25580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Structuring Element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2" name="Google Shape;482;p13"/>
          <p:cNvSpPr txBox="1"/>
          <p:nvPr/>
        </p:nvSpPr>
        <p:spPr>
          <a:xfrm>
            <a:off x="1590413" y="6091264"/>
            <a:ext cx="1055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" name="Google Shape;483;p13"/>
          <p:cNvSpPr/>
          <p:nvPr/>
        </p:nvSpPr>
        <p:spPr>
          <a:xfrm>
            <a:off x="664810" y="4060363"/>
            <a:ext cx="1146220" cy="102238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3"/>
          <p:cNvSpPr/>
          <p:nvPr/>
        </p:nvSpPr>
        <p:spPr>
          <a:xfrm>
            <a:off x="6014372" y="4431188"/>
            <a:ext cx="270000" cy="27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5" name="Google Shape;485;p13"/>
          <p:cNvCxnSpPr>
            <a:endCxn id="484" idx="1"/>
          </p:cNvCxnSpPr>
          <p:nvPr/>
        </p:nvCxnSpPr>
        <p:spPr>
          <a:xfrm>
            <a:off x="1811072" y="4428488"/>
            <a:ext cx="4203300" cy="137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86" name="Google Shape;486;p13"/>
          <p:cNvSpPr/>
          <p:nvPr/>
        </p:nvSpPr>
        <p:spPr>
          <a:xfrm>
            <a:off x="1073435" y="4739961"/>
            <a:ext cx="1220216" cy="1056538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13"/>
          <p:cNvSpPr/>
          <p:nvPr/>
        </p:nvSpPr>
        <p:spPr>
          <a:xfrm>
            <a:off x="6460711" y="5158259"/>
            <a:ext cx="270000" cy="270000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8" name="Google Shape;488;p13"/>
          <p:cNvCxnSpPr/>
          <p:nvPr/>
        </p:nvCxnSpPr>
        <p:spPr>
          <a:xfrm flipH="1" rot="10800000">
            <a:off x="2293651" y="5293259"/>
            <a:ext cx="4167060" cy="152664"/>
          </a:xfrm>
          <a:prstGeom prst="straightConnector1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89" name="Google Shape;489;p13"/>
          <p:cNvSpPr txBox="1"/>
          <p:nvPr/>
        </p:nvSpPr>
        <p:spPr>
          <a:xfrm>
            <a:off x="3387217" y="4030522"/>
            <a:ext cx="47280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maximum pixel value in red region is 1. </a:t>
            </a:r>
            <a:endParaRPr b="0" i="0" sz="18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" name="Google Shape;490;p13"/>
          <p:cNvSpPr txBox="1"/>
          <p:nvPr/>
        </p:nvSpPr>
        <p:spPr>
          <a:xfrm>
            <a:off x="3375284" y="5954232"/>
            <a:ext cx="45482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maximum pixel value in blue region is 1. </a:t>
            </a:r>
            <a:endParaRPr b="0" i="0" sz="1800" u="none" cap="none" strike="noStrike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" name="Google Shape;491;p13"/>
          <p:cNvSpPr txBox="1"/>
          <p:nvPr/>
        </p:nvSpPr>
        <p:spPr>
          <a:xfrm>
            <a:off x="6472744" y="5737813"/>
            <a:ext cx="10808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4"/>
          <p:cNvSpPr txBox="1"/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Times New Roman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Morphology Operation (3/3)</a:t>
            </a:r>
            <a:endParaRPr b="1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8" name="Google Shape;498;p14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4"/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(出題：Hsiang)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0" name="Google Shape;500;p14"/>
          <p:cNvSpPr txBox="1"/>
          <p:nvPr/>
        </p:nvSpPr>
        <p:spPr>
          <a:xfrm>
            <a:off x="46738" y="433055"/>
            <a:ext cx="8958401" cy="23452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69875" lvl="0" marL="269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Closing Operation：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operation performed by first applying dilation followed by erosion：</a:t>
            </a:r>
            <a:r>
              <a:rPr b="0" i="0" lang="en-US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Closing(A) = Erosion(Dilation(A))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purpose is to </a:t>
            </a:r>
            <a:r>
              <a:rPr b="0" i="0" lang="en-US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fill small holes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an image while preserving the shape and size of large holes and objects in the image.</a:t>
            </a:r>
            <a:endParaRPr/>
          </a:p>
          <a:p>
            <a:pPr indent="-269875" lvl="0" marL="269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Opening Operation：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operation performed by first applying erosion followed by dilation ：</a:t>
            </a:r>
            <a:r>
              <a:rPr b="0" i="0" lang="en-US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Opening(A) = Dilation (Erosion(A))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purpose is to </a:t>
            </a:r>
            <a:r>
              <a:rPr b="0" i="0" lang="en-US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 small objects and thin lines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an image while preserving the shape and size of larger objects in the image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5"/>
          <p:cNvSpPr txBox="1"/>
          <p:nvPr/>
        </p:nvSpPr>
        <p:spPr>
          <a:xfrm>
            <a:off x="0" y="472640"/>
            <a:ext cx="9606167" cy="31040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69875" lvl="0" marL="269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Given: “closing.png”</a:t>
            </a:r>
            <a:endParaRPr/>
          </a:p>
          <a:p>
            <a:pPr indent="-269875" lvl="0" marL="269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Constraint: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not use OpenCV Function cv2.dilate(), cv2.erosion(), cv2.morphologyEx()</a:t>
            </a:r>
            <a:endParaRPr/>
          </a:p>
          <a:p>
            <a:pPr indent="-269875" lvl="0" marL="269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Question: Perform opening operation on the image</a:t>
            </a:r>
            <a:endParaRPr/>
          </a:p>
          <a:p>
            <a:pPr indent="-269875" lvl="0" marL="539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arenR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“Load image” button to load RGB image.</a:t>
            </a:r>
            <a:endParaRPr/>
          </a:p>
          <a:p>
            <a:pPr indent="-269875" lvl="0" marL="539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arenR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the RGB image to grayscale.</a:t>
            </a:r>
            <a:endParaRPr/>
          </a:p>
          <a:p>
            <a:pPr indent="-269875" lvl="0" marL="539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arenR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Binarize the grayscale image, assigning values of 0 or 255 only. (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 = 127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/>
          </a:p>
          <a:p>
            <a:pPr indent="-269875" lvl="0" marL="539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arenR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 the image with zeros based on the kernel size (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K=3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/>
          </a:p>
          <a:p>
            <a:pPr indent="-269875" lvl="0" marL="539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arenR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 the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dilation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operation using a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3x3 all-ones structuring element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69875" lvl="0" marL="539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arenR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 the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erosion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operation using a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3x3 all-ones structuring element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69875" lvl="0" marL="539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arenR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 the image in a popup window.</a:t>
            </a:r>
            <a:endParaRPr/>
          </a:p>
        </p:txBody>
      </p:sp>
      <p:sp>
        <p:nvSpPr>
          <p:cNvPr id="506" name="Google Shape;506;p15"/>
          <p:cNvSpPr txBox="1"/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Times New Roman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3.1 Closing (10%)</a:t>
            </a:r>
            <a:endParaRPr b="1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7" name="Google Shape;507;p15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5"/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(出題：Hsiang)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09" name="Google Shape;509;p15"/>
          <p:cNvGrpSpPr/>
          <p:nvPr/>
        </p:nvGrpSpPr>
        <p:grpSpPr>
          <a:xfrm>
            <a:off x="7505436" y="2250571"/>
            <a:ext cx="1539373" cy="1234547"/>
            <a:chOff x="7639548" y="2361710"/>
            <a:chExt cx="1539373" cy="1234547"/>
          </a:xfrm>
        </p:grpSpPr>
        <p:pic>
          <p:nvPicPr>
            <p:cNvPr id="510" name="Google Shape;510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39548" y="2361710"/>
              <a:ext cx="1539373" cy="12345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1" name="Google Shape;511;p15"/>
            <p:cNvSpPr/>
            <p:nvPr/>
          </p:nvSpPr>
          <p:spPr>
            <a:xfrm>
              <a:off x="7761168" y="2663448"/>
              <a:ext cx="1247364" cy="237871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15"/>
          <p:cNvSpPr/>
          <p:nvPr/>
        </p:nvSpPr>
        <p:spPr>
          <a:xfrm>
            <a:off x="3953815" y="4672612"/>
            <a:ext cx="264017" cy="63750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5"/>
          <p:cNvSpPr txBox="1"/>
          <p:nvPr/>
        </p:nvSpPr>
        <p:spPr>
          <a:xfrm>
            <a:off x="4172756" y="4806698"/>
            <a:ext cx="2292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rgbClr val="4472C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Closing Operation </a:t>
            </a:r>
            <a:endParaRPr b="1" i="0" sz="1800" u="none" cap="none" strike="noStrike">
              <a:solidFill>
                <a:srgbClr val="4472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圓形, 黑與白, 印刷術 的圖片&#10;&#10;自動產生的描述" id="514" name="Google Shape;51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4168" y="3333285"/>
            <a:ext cx="5649910" cy="12947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字型, 圖形, 黑與白, 黑色 的圖片&#10;&#10;自動產生的描述" id="515" name="Google Shape;51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4168" y="5354671"/>
            <a:ext cx="5649910" cy="1294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6"/>
          <p:cNvSpPr txBox="1"/>
          <p:nvPr/>
        </p:nvSpPr>
        <p:spPr>
          <a:xfrm>
            <a:off x="0" y="472640"/>
            <a:ext cx="9606167" cy="31040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69875" lvl="0" marL="269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Given: “opening.png”</a:t>
            </a:r>
            <a:endParaRPr/>
          </a:p>
          <a:p>
            <a:pPr indent="-269875" lvl="0" marL="269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Constraint: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not use OpenCV Function cv2.dilate(), cv2.erosion(), cv2.morphologyEx()</a:t>
            </a:r>
            <a:endParaRPr/>
          </a:p>
          <a:p>
            <a:pPr indent="-269875" lvl="0" marL="269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Question: Perform opening operation on the image</a:t>
            </a:r>
            <a:endParaRPr/>
          </a:p>
          <a:p>
            <a:pPr indent="-269875" lvl="0" marL="539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arenR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“Load image” button to load RGB image.</a:t>
            </a:r>
            <a:endParaRPr/>
          </a:p>
          <a:p>
            <a:pPr indent="-269875" lvl="0" marL="539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arenR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the RGB image to grayscale.</a:t>
            </a:r>
            <a:endParaRPr/>
          </a:p>
          <a:p>
            <a:pPr indent="-269875" lvl="0" marL="539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arenR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Binarize the grayscale image, assigning values of 0 or 255 only. (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 = 127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/>
          </a:p>
          <a:p>
            <a:pPr indent="-269875" lvl="0" marL="539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arenR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 the image with zeros based on the kernel size (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K=3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/>
          </a:p>
          <a:p>
            <a:pPr indent="-269875" lvl="0" marL="539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arenR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 the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erosion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operation using a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3x3 all-ones structuring element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69875" lvl="0" marL="539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arenR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 the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dilation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operation using a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3x3 all-ones structuring element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69875" lvl="0" marL="539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arenR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 the image in a popup window.</a:t>
            </a:r>
            <a:endParaRPr/>
          </a:p>
        </p:txBody>
      </p:sp>
      <p:sp>
        <p:nvSpPr>
          <p:cNvPr id="521" name="Google Shape;521;p16"/>
          <p:cNvSpPr txBox="1"/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Times New Roman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3.1 Opening (10%)</a:t>
            </a:r>
            <a:endParaRPr b="1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2" name="Google Shape;522;p16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16"/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(出題：Hsiang)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24" name="Google Shape;524;p16"/>
          <p:cNvGrpSpPr/>
          <p:nvPr/>
        </p:nvGrpSpPr>
        <p:grpSpPr>
          <a:xfrm>
            <a:off x="7505436" y="2250571"/>
            <a:ext cx="1539373" cy="1234547"/>
            <a:chOff x="7639548" y="2361710"/>
            <a:chExt cx="1539373" cy="1234547"/>
          </a:xfrm>
        </p:grpSpPr>
        <p:pic>
          <p:nvPicPr>
            <p:cNvPr id="525" name="Google Shape;525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39548" y="2361710"/>
              <a:ext cx="1539373" cy="12345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16"/>
            <p:cNvSpPr/>
            <p:nvPr/>
          </p:nvSpPr>
          <p:spPr>
            <a:xfrm>
              <a:off x="7766733" y="2972544"/>
              <a:ext cx="1247364" cy="237871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7" name="Google Shape;527;p16"/>
          <p:cNvSpPr/>
          <p:nvPr/>
        </p:nvSpPr>
        <p:spPr>
          <a:xfrm>
            <a:off x="3953815" y="4672612"/>
            <a:ext cx="264017" cy="63750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6"/>
          <p:cNvSpPr txBox="1"/>
          <p:nvPr/>
        </p:nvSpPr>
        <p:spPr>
          <a:xfrm>
            <a:off x="4172756" y="4806698"/>
            <a:ext cx="2292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800"/>
              <a:buFont typeface="Times New Roman"/>
              <a:buNone/>
            </a:pPr>
            <a:r>
              <a:rPr b="1" i="0" lang="en-US" sz="1800" u="none" cap="none" strike="noStrike">
                <a:solidFill>
                  <a:srgbClr val="4472C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Opening Operation </a:t>
            </a:r>
            <a:endParaRPr b="1" i="0" sz="1800" u="none" cap="none" strike="noStrike">
              <a:solidFill>
                <a:srgbClr val="4472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文字, 圖形, 字型, 螢幕擷取畫面 的圖片&#10;&#10;自動產生的描述" id="529" name="Google Shape;52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8316" y="3301460"/>
            <a:ext cx="4569605" cy="1305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字型, 圖形, 符號, 標誌 的圖片&#10;&#10;自動產生的描述" id="530" name="Google Shape;53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8321" y="5329255"/>
            <a:ext cx="4569600" cy="13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7"/>
          <p:cNvSpPr txBox="1"/>
          <p:nvPr>
            <p:ph type="title"/>
          </p:nvPr>
        </p:nvSpPr>
        <p:spPr>
          <a:xfrm>
            <a:off x="-45514" y="-72163"/>
            <a:ext cx="10233660" cy="618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Training a MNIST Classifier Using VGG19 with BN </a:t>
            </a: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(20%)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Google Shape;536;p17"/>
          <p:cNvSpPr txBox="1"/>
          <p:nvPr>
            <p:ph idx="1" type="body"/>
          </p:nvPr>
        </p:nvSpPr>
        <p:spPr>
          <a:xfrm>
            <a:off x="-92837" y="392057"/>
            <a:ext cx="9329673" cy="1570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2000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4.1 Load Model and Show Model Structure. (6%) </a:t>
            </a:r>
            <a:endParaRPr/>
          </a:p>
          <a:p>
            <a:pPr indent="0" lvl="1" marL="200025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4.2 Show Training/Validating Accuracy and Loss. (6%)</a:t>
            </a:r>
            <a:endParaRPr/>
          </a:p>
          <a:p>
            <a:pPr indent="-423863" lvl="1" marL="623888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4.3 Use the Model with Highest Validation Accuracy to Run Inference, Show the Predicted Distribution and Class Label. (8%)</a:t>
            </a:r>
            <a:endParaRPr/>
          </a:p>
        </p:txBody>
      </p:sp>
      <p:sp>
        <p:nvSpPr>
          <p:cNvPr id="537" name="Google Shape;537;p17"/>
          <p:cNvSpPr txBox="1"/>
          <p:nvPr>
            <p:ph idx="12" type="sldNum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7"/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(出題：Shang)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7"/>
          <p:cNvSpPr txBox="1"/>
          <p:nvPr/>
        </p:nvSpPr>
        <p:spPr>
          <a:xfrm>
            <a:off x="2183195" y="5680498"/>
            <a:ext cx="4320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GUI example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0" name="Google Shape;54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249" y="2503576"/>
            <a:ext cx="6169891" cy="3176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8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8"/>
          <p:cNvSpPr txBox="1"/>
          <p:nvPr/>
        </p:nvSpPr>
        <p:spPr>
          <a:xfrm>
            <a:off x="-45514" y="6028505"/>
            <a:ext cx="4693022" cy="789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R. Reference</a:t>
            </a:r>
            <a:endParaRPr/>
          </a:p>
          <a:p>
            <a:pPr indent="-248400" lvl="1" marL="468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arenR"/>
            </a:pPr>
            <a:r>
              <a:rPr b="0" i="0" lang="en-US" sz="14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VGG19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8400" lvl="1" marL="468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arenR"/>
            </a:pPr>
            <a:r>
              <a:rPr b="0" i="0" lang="en-US" sz="14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Batch Normalization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7" name="Google Shape;547;p18"/>
          <p:cNvSpPr txBox="1"/>
          <p:nvPr/>
        </p:nvSpPr>
        <p:spPr>
          <a:xfrm>
            <a:off x="0" y="377125"/>
            <a:ext cx="8039266" cy="47957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</a:t>
            </a:r>
            <a:endParaRPr/>
          </a:p>
          <a:p>
            <a:pPr indent="-273049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VGG19 model with batch normalization (BN) using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PyTorch.</a:t>
            </a:r>
            <a:endParaRPr/>
          </a:p>
          <a:p>
            <a:pPr indent="-273049" lvl="0" marL="53816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 startAt="2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Download dataset using torchvision.datasets.MNIST() </a:t>
            </a:r>
            <a:r>
              <a:rPr b="0" i="0" lang="en-US" sz="16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(tutorial)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6212" lvl="0" marL="71437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data: 60000 images</a:t>
            </a:r>
            <a:endParaRPr/>
          </a:p>
          <a:p>
            <a:pPr indent="-176212" lvl="0" marL="71437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data: 10000 images</a:t>
            </a:r>
            <a:endParaRPr/>
          </a:p>
          <a:p>
            <a:pPr indent="-176212" lvl="0" marL="71437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Resize image to (32, 32)</a:t>
            </a:r>
            <a:endParaRPr/>
          </a:p>
          <a:p>
            <a:pPr indent="-342899" lvl="0" marL="60801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 startAt="3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</a:t>
            </a:r>
            <a:endParaRPr/>
          </a:p>
          <a:p>
            <a:pPr indent="-176212" lvl="0" marL="71437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least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 epochs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176212" lvl="0" marL="71437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 entropy loss</a:t>
            </a:r>
            <a:endParaRPr/>
          </a:p>
          <a:p>
            <a:pPr indent="-176212" lvl="0" marL="71437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Adam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optimizer</a:t>
            </a:r>
            <a:endParaRPr/>
          </a:p>
          <a:p>
            <a:pPr indent="-342899" lvl="0" marL="60801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 startAt="4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Record training/validation loss and accuracy in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.jpg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.png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format.</a:t>
            </a:r>
            <a:endParaRPr/>
          </a:p>
          <a:p>
            <a:pPr indent="-342899" lvl="1" marL="60801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 startAt="5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submitted file, you need to include</a:t>
            </a:r>
            <a:endParaRPr/>
          </a:p>
          <a:p>
            <a:pPr indent="-176212" lvl="2" marL="71437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 file for VGG19 with BN in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.pth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format. (File size is approximately 540MB)</a:t>
            </a:r>
            <a:endParaRPr/>
          </a:p>
          <a:p>
            <a:pPr indent="-176212" lvl="2" marL="71437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of training/validating loss and accuracy in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.jpg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.png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format.</a:t>
            </a:r>
            <a:endParaRPr/>
          </a:p>
          <a:p>
            <a:pPr indent="-176212" lvl="2" marL="71437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for your GUI program</a:t>
            </a:r>
            <a:endParaRPr/>
          </a:p>
          <a:p>
            <a:pPr indent="-176212" lvl="2" marL="71437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for model training.</a:t>
            </a:r>
            <a:endParaRPr/>
          </a:p>
          <a:p>
            <a:pPr indent="-273049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 startAt="5"/>
            </a:pP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Please do not include image data in the submitted file.</a:t>
            </a:r>
            <a:endParaRPr b="1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8" name="Google Shape;548;p18"/>
          <p:cNvSpPr txBox="1"/>
          <p:nvPr/>
        </p:nvSpPr>
        <p:spPr>
          <a:xfrm>
            <a:off x="-45514" y="-72163"/>
            <a:ext cx="10233660" cy="618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4.0 Training a MNIST Classifier Using VGG19 with BN (20%) 	</a:t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9" name="Google Shape;549;p18"/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(出題：Shang)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uilding Neural Network From Scratch For Digit Recognizer Using MNIST  Dataset | by Niranjan Shah | Medium" id="550" name="Google Shape;55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6637" y="1430868"/>
            <a:ext cx="3239926" cy="17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7354" y="475040"/>
            <a:ext cx="2783567" cy="6039348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19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9"/>
          <p:cNvSpPr txBox="1"/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447675" lvl="0" marL="4476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4.1 Show the Structure of VGG19 with BN (6%)</a:t>
            </a:r>
            <a:endParaRPr/>
          </a:p>
        </p:txBody>
      </p:sp>
      <p:sp>
        <p:nvSpPr>
          <p:cNvPr id="558" name="Google Shape;558;p19"/>
          <p:cNvSpPr txBox="1"/>
          <p:nvPr/>
        </p:nvSpPr>
        <p:spPr>
          <a:xfrm>
            <a:off x="-28906" y="307901"/>
            <a:ext cx="5824969" cy="2092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0363" lvl="1" marL="3603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the button “1. Show Model Structure”</a:t>
            </a:r>
            <a:endParaRPr/>
          </a:p>
          <a:p>
            <a:pPr indent="-360363" lvl="1" marL="3603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 the VGG19 with BN model on terminal using torchsummary.summary().</a:t>
            </a:r>
            <a:endParaRPr/>
          </a:p>
        </p:txBody>
      </p:sp>
      <p:grpSp>
        <p:nvGrpSpPr>
          <p:cNvPr id="559" name="Google Shape;559;p19"/>
          <p:cNvGrpSpPr/>
          <p:nvPr/>
        </p:nvGrpSpPr>
        <p:grpSpPr>
          <a:xfrm>
            <a:off x="1527986" y="2167923"/>
            <a:ext cx="4473304" cy="4734918"/>
            <a:chOff x="4908416" y="2519787"/>
            <a:chExt cx="4473304" cy="4734918"/>
          </a:xfrm>
        </p:grpSpPr>
        <p:pic>
          <p:nvPicPr>
            <p:cNvPr id="560" name="Google Shape;560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68091" y="3137117"/>
              <a:ext cx="3420650" cy="38354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1" name="Google Shape;561;p19"/>
            <p:cNvGrpSpPr/>
            <p:nvPr/>
          </p:nvGrpSpPr>
          <p:grpSpPr>
            <a:xfrm>
              <a:off x="4908416" y="2519787"/>
              <a:ext cx="4473304" cy="4734918"/>
              <a:chOff x="4908416" y="253237"/>
              <a:chExt cx="4473304" cy="4734918"/>
            </a:xfrm>
          </p:grpSpPr>
          <p:sp>
            <p:nvSpPr>
              <p:cNvPr id="562" name="Google Shape;562;p19"/>
              <p:cNvSpPr txBox="1"/>
              <p:nvPr/>
            </p:nvSpPr>
            <p:spPr>
              <a:xfrm>
                <a:off x="5433027" y="617227"/>
                <a:ext cx="1360359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B0F0"/>
                  </a:buClr>
                  <a:buSzPts val="1400"/>
                  <a:buFont typeface="Times New Roman"/>
                  <a:buNone/>
                </a:pPr>
                <a:r>
                  <a:rPr b="0" i="0" lang="en-US" sz="1400" u="none" cap="none" strike="noStrike">
                    <a:solidFill>
                      <a:srgbClr val="00B0F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Layer (type)</a:t>
                </a:r>
                <a:endParaRPr b="0" i="0" sz="1400" u="none" cap="none" strike="noStrike">
                  <a:solidFill>
                    <a:srgbClr val="00B0F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63" name="Google Shape;563;p19"/>
              <p:cNvSpPr txBox="1"/>
              <p:nvPr/>
            </p:nvSpPr>
            <p:spPr>
              <a:xfrm>
                <a:off x="6669925" y="253237"/>
                <a:ext cx="1794880" cy="609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B0F0"/>
                  </a:buClr>
                  <a:buSzPts val="1400"/>
                  <a:buFont typeface="Times New Roman"/>
                  <a:buNone/>
                </a:pPr>
                <a:r>
                  <a:rPr b="0" i="0" lang="en-US" sz="1400" u="none" cap="none" strike="noStrike">
                    <a:solidFill>
                      <a:srgbClr val="00B0F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Feature map shape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B0F0"/>
                  </a:buClr>
                  <a:buSzPts val="1400"/>
                  <a:buFont typeface="Times New Roman"/>
                  <a:buNone/>
                </a:pPr>
                <a:r>
                  <a:rPr b="0" i="0" lang="en-US" sz="1400" u="none" cap="none" strike="noStrike">
                    <a:solidFill>
                      <a:srgbClr val="00B0F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(Batch, Channels, 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B0F0"/>
                  </a:buClr>
                  <a:buSzPts val="1400"/>
                  <a:buFont typeface="Times New Roman"/>
                  <a:buNone/>
                </a:pPr>
                <a:r>
                  <a:rPr b="0" i="0" lang="en-US" sz="1400" u="none" cap="none" strike="noStrike">
                    <a:solidFill>
                      <a:srgbClr val="00B0F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Height, Width)</a:t>
                </a:r>
                <a:endParaRPr b="0" i="0" sz="1400" u="none" cap="none" strike="noStrike">
                  <a:solidFill>
                    <a:srgbClr val="00B0F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64" name="Google Shape;564;p19"/>
              <p:cNvSpPr txBox="1"/>
              <p:nvPr/>
            </p:nvSpPr>
            <p:spPr>
              <a:xfrm>
                <a:off x="8032378" y="640997"/>
                <a:ext cx="1349342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B0F0"/>
                  </a:buClr>
                  <a:buSzPts val="1400"/>
                  <a:buFont typeface="Times New Roman"/>
                  <a:buNone/>
                </a:pPr>
                <a:r>
                  <a:rPr b="0" i="0" lang="en-US" sz="1400" u="none" cap="none" strike="noStrike">
                    <a:solidFill>
                      <a:srgbClr val="00B0F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Num. of param.</a:t>
                </a:r>
                <a:endParaRPr b="0" i="0" sz="1400" u="none" cap="none" strike="noStrike">
                  <a:solidFill>
                    <a:srgbClr val="00B0F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65" name="Google Shape;565;p19"/>
              <p:cNvSpPr txBox="1"/>
              <p:nvPr/>
            </p:nvSpPr>
            <p:spPr>
              <a:xfrm>
                <a:off x="4908416" y="4649601"/>
                <a:ext cx="414000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Times New Roman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Figure: the Structure of VGG19 with BN</a:t>
                </a:r>
                <a:endParaRPr b="0" i="0" sz="16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566" name="Google Shape;566;p19"/>
          <p:cNvSpPr txBox="1"/>
          <p:nvPr/>
        </p:nvSpPr>
        <p:spPr>
          <a:xfrm>
            <a:off x="5389679" y="6484798"/>
            <a:ext cx="367295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Figure: VGG19 with BN model structure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67" name="Google Shape;567;p19"/>
          <p:cNvCxnSpPr/>
          <p:nvPr/>
        </p:nvCxnSpPr>
        <p:spPr>
          <a:xfrm flipH="1">
            <a:off x="6979952" y="4636768"/>
            <a:ext cx="972478" cy="18769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8" name="Google Shape;568;p19"/>
          <p:cNvSpPr/>
          <p:nvPr/>
        </p:nvSpPr>
        <p:spPr>
          <a:xfrm>
            <a:off x="7529235" y="4374858"/>
            <a:ext cx="1281661" cy="26161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Flatten Here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9" name="Google Shape;569;p19"/>
          <p:cNvSpPr txBox="1"/>
          <p:nvPr/>
        </p:nvSpPr>
        <p:spPr>
          <a:xfrm>
            <a:off x="7466191" y="2472622"/>
            <a:ext cx="17413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convolution filter size is 3x3</a:t>
            </a:r>
            <a:endParaRPr b="0" i="0" sz="16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0" name="Google Shape;570;p19"/>
          <p:cNvSpPr txBox="1"/>
          <p:nvPr/>
        </p:nvSpPr>
        <p:spPr>
          <a:xfrm>
            <a:off x="-32477" y="2255626"/>
            <a:ext cx="190409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-1 indicates that the actual size of batch size can vary.</a:t>
            </a:r>
            <a:endParaRPr b="0" i="0" sz="16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1" name="Google Shape;571;p19"/>
          <p:cNvSpPr/>
          <p:nvPr/>
        </p:nvSpPr>
        <p:spPr>
          <a:xfrm>
            <a:off x="3626708" y="2859965"/>
            <a:ext cx="228600" cy="187885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2" name="Google Shape;572;p19"/>
          <p:cNvCxnSpPr/>
          <p:nvPr/>
        </p:nvCxnSpPr>
        <p:spPr>
          <a:xfrm>
            <a:off x="802094" y="3001924"/>
            <a:ext cx="2795892" cy="748352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73" name="Google Shape;573;p19"/>
          <p:cNvPicPr preferRelativeResize="0"/>
          <p:nvPr/>
        </p:nvPicPr>
        <p:blipFill rotWithShape="1">
          <a:blip r:embed="rId5">
            <a:alphaModFix/>
          </a:blip>
          <a:srcRect b="0" l="0" r="80145" t="7112"/>
          <a:stretch/>
        </p:blipFill>
        <p:spPr>
          <a:xfrm>
            <a:off x="262362" y="3655814"/>
            <a:ext cx="1225004" cy="2950954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19"/>
          <p:cNvSpPr txBox="1"/>
          <p:nvPr/>
        </p:nvSpPr>
        <p:spPr>
          <a:xfrm>
            <a:off x="72715" y="3722447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62000" lvl="0" marL="162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the button.</a:t>
            </a:r>
            <a:endParaRPr b="0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9"/>
          <p:cNvSpPr/>
          <p:nvPr/>
        </p:nvSpPr>
        <p:spPr>
          <a:xfrm>
            <a:off x="365841" y="4008582"/>
            <a:ext cx="1046017" cy="17087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9"/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(出題：Shang)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"/>
          <p:cNvSpPr txBox="1"/>
          <p:nvPr>
            <p:ph type="title"/>
          </p:nvPr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Notice (1/2)</a:t>
            </a:r>
            <a:endParaRPr/>
          </a:p>
        </p:txBody>
      </p:sp>
      <p:sp>
        <p:nvSpPr>
          <p:cNvPr id="353" name="Google Shape;353;p2"/>
          <p:cNvSpPr txBox="1"/>
          <p:nvPr>
            <p:ph idx="1" type="body"/>
          </p:nvPr>
        </p:nvSpPr>
        <p:spPr>
          <a:xfrm>
            <a:off x="36589" y="616559"/>
            <a:ext cx="9070825" cy="6081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Copying homework is strictly prohibited!! </a:t>
            </a:r>
            <a:r>
              <a:rPr lang="en-US" sz="2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Penalty: Both individuals will receive a score of 0!!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Due date =&gt; </a:t>
            </a:r>
            <a:r>
              <a:rPr lang="en-US" sz="2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09:00:00, 2023/12/19  (Tue.) </a:t>
            </a:r>
            <a:endParaRPr/>
          </a:p>
          <a:p>
            <a:pPr indent="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sz="2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not submit late, 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the following points will be deducted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269874" lvl="1" marL="53816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Submit within seven days after the deadline, and your score will be reduced by half.</a:t>
            </a:r>
            <a:endParaRPr sz="2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9874" lvl="1" marL="53816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If you submit after this period, you will receive a score of 0.</a:t>
            </a:r>
            <a:endParaRPr/>
          </a:p>
          <a:p>
            <a:pPr indent="-266700" lvl="1" marL="266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You must </a:t>
            </a:r>
            <a:r>
              <a:rPr lang="en-US" sz="2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 the demonstration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, otherwise your 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score will be 0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. The demonstration schedule </a:t>
            </a:r>
            <a:r>
              <a:rPr lang="en-US" sz="2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 be announced on NCKU Moodle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66700" lvl="1" marL="266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You must </a:t>
            </a:r>
            <a:r>
              <a:rPr lang="en-US" sz="2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GUI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, otherwise your point will be </a:t>
            </a:r>
            <a:r>
              <a:rPr lang="en-US" sz="2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deducted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Upload to =&gt; </a:t>
            </a:r>
            <a:r>
              <a:rPr lang="en-US" sz="2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140.116.154.28 -&gt; Upload/Homework/Hw2</a:t>
            </a:r>
            <a:endParaRPr sz="2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3049" lvl="1" marL="53816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Char char="⮚"/>
            </a:pPr>
            <a:r>
              <a:rPr lang="en-US" sz="2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ID: opencvdl2023  	Password: RL2023opencv</a:t>
            </a:r>
            <a:endParaRPr sz="220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Format</a:t>
            </a:r>
            <a:endParaRPr/>
          </a:p>
          <a:p>
            <a:pPr indent="-273049" lvl="1" marL="53816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Filename: Hw2_StudentID_Name_Version.rar</a:t>
            </a:r>
            <a:endParaRPr/>
          </a:p>
          <a:p>
            <a:pPr indent="-185769" lvl="5" marL="2514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sz="17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Hw2_F71234567_林小明_V1.rar</a:t>
            </a:r>
            <a:endParaRPr/>
          </a:p>
          <a:p>
            <a:pPr indent="-185769" lvl="5" marL="2514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If you want to update your file, you should update your version to be V2, </a:t>
            </a:r>
            <a:endParaRPr/>
          </a:p>
          <a:p>
            <a:pPr indent="-185769" lvl="5" marL="2514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sz="17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Hw2_F71234567_林小明_V2.rar</a:t>
            </a:r>
            <a:endParaRPr/>
          </a:p>
          <a:p>
            <a:pPr indent="-273049" lvl="1" marL="53816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Content: </a:t>
            </a:r>
            <a:r>
              <a:rPr lang="en-US" sz="2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folder 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*( Excluding the pictures )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	       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*Note: Remove your “Debug” folder to reduce file size.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54" name="Google Shape;354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863" y="3568767"/>
            <a:ext cx="6226485" cy="314711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20"/>
          <p:cNvSpPr txBox="1"/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447675" lvl="0" marL="4476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4.2 Show Training/Validating Accuracy and Loss (6%)</a:t>
            </a:r>
            <a:endParaRPr/>
          </a:p>
        </p:txBody>
      </p:sp>
      <p:sp>
        <p:nvSpPr>
          <p:cNvPr id="584" name="Google Shape;584;p20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20"/>
          <p:cNvSpPr txBox="1"/>
          <p:nvPr/>
        </p:nvSpPr>
        <p:spPr>
          <a:xfrm>
            <a:off x="0" y="304749"/>
            <a:ext cx="8881638" cy="3392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65113" lvl="1" marL="2651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b="1" i="0" lang="en-US" sz="2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home:</a:t>
            </a:r>
            <a:endParaRPr b="1" i="0" sz="21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3050" lvl="0" marL="53816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arenR"/>
            </a:pP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Download the training and validation datasets. </a:t>
            </a:r>
            <a:r>
              <a:rPr b="0" i="0" lang="en-US" sz="2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(tutorial)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3050" lvl="0" marL="53816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arenR"/>
            </a:pP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and validating VGG19 with BN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least 30 epochs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home (</a:t>
            </a:r>
            <a:r>
              <a:rPr b="0" i="0" lang="en-US" sz="19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and record the </a:t>
            </a:r>
            <a:b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training/validating accuracy and loss in each epoch (</a:t>
            </a:r>
            <a:r>
              <a:rPr b="0" i="0" lang="en-US" sz="19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/>
          </a:p>
          <a:p>
            <a:pPr indent="-273050" lvl="0" marL="53816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arenR"/>
            </a:pP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your validation accuracy is low, you can try</a:t>
            </a:r>
            <a:endParaRPr/>
          </a:p>
          <a:p>
            <a:pPr indent="-176212" lvl="4" marL="7143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Adjust the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rate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the optimizer.</a:t>
            </a:r>
            <a:endParaRPr/>
          </a:p>
          <a:p>
            <a:pPr indent="-176212" lvl="4" marL="7143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 the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augmentation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techniques used.</a:t>
            </a:r>
            <a:endParaRPr/>
          </a:p>
          <a:p>
            <a:pPr indent="-273050" lvl="3" marL="5381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arenR" startAt="4"/>
            </a:pP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 weight file with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highest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accuracy .</a:t>
            </a:r>
            <a:endParaRPr/>
          </a:p>
          <a:p>
            <a:pPr indent="-273050" lvl="3" marL="5381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arenR" startAt="4"/>
            </a:pP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</a:t>
            </a:r>
            <a:r>
              <a:rPr b="0" i="0" lang="en-US" sz="19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matplotlib.pyplot.plot()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create a line chart for the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and validating loss and accuracy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values and save the figure.</a:t>
            </a:r>
            <a:endParaRPr/>
          </a:p>
          <a:p>
            <a:pPr indent="-265113" lvl="1" marL="26511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b="1" i="0" lang="en-US" sz="2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the demo:</a:t>
            </a:r>
            <a:endParaRPr/>
          </a:p>
          <a:p>
            <a:pPr indent="-266700" lvl="2" marL="5349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rabicParenBoth"/>
            </a:pP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the button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“2. Show Accuracy and Loss”</a:t>
            </a:r>
            <a:endParaRPr/>
          </a:p>
          <a:p>
            <a:pPr indent="-266700" lvl="2" marL="5349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rabicParenBoth"/>
            </a:pP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 the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saved figure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 Training/Validating loss and accuracy </a:t>
            </a:r>
            <a:b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 new window</a:t>
            </a:r>
            <a:endParaRPr/>
          </a:p>
        </p:txBody>
      </p:sp>
      <p:sp>
        <p:nvSpPr>
          <p:cNvPr id="586" name="Google Shape;586;p20"/>
          <p:cNvSpPr txBox="1"/>
          <p:nvPr/>
        </p:nvSpPr>
        <p:spPr>
          <a:xfrm>
            <a:off x="4473798" y="5632691"/>
            <a:ext cx="24325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Notice: this is an example, the number of epoch might differ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p20"/>
          <p:cNvSpPr txBox="1"/>
          <p:nvPr/>
        </p:nvSpPr>
        <p:spPr>
          <a:xfrm>
            <a:off x="605683" y="4361527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62000" lvl="0" marL="162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(1)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the button.</a:t>
            </a:r>
            <a:endParaRPr b="0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20"/>
          <p:cNvSpPr txBox="1"/>
          <p:nvPr/>
        </p:nvSpPr>
        <p:spPr>
          <a:xfrm>
            <a:off x="2339290" y="3543508"/>
            <a:ext cx="28518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 Show the figure in a new window</a:t>
            </a:r>
            <a:endParaRPr b="0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20"/>
          <p:cNvSpPr/>
          <p:nvPr/>
        </p:nvSpPr>
        <p:spPr>
          <a:xfrm>
            <a:off x="996635" y="4637867"/>
            <a:ext cx="1046017" cy="17087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20"/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(出題：Shang)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1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21"/>
          <p:cNvSpPr txBox="1"/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447675" lvl="0" marL="4476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4.3 Use the Model with Highest Validation Accuracy to Run Inference, Show the Predicted Distribution and Class Label. (8%) </a:t>
            </a:r>
            <a:endParaRPr/>
          </a:p>
        </p:txBody>
      </p:sp>
      <p:sp>
        <p:nvSpPr>
          <p:cNvPr id="597" name="Google Shape;597;p21"/>
          <p:cNvSpPr txBox="1"/>
          <p:nvPr/>
        </p:nvSpPr>
        <p:spPr>
          <a:xfrm>
            <a:off x="-41961" y="715679"/>
            <a:ext cx="9102833" cy="27133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AutoNum type="arabicPeriod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 the model with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highest validation accuracy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which trained at home.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AutoNum type="arabicPeriod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a number on graffiti board using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mouse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b="0" i="0" lang="en-US" sz="16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(tutorial)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68897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Background: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black</a:t>
            </a:r>
            <a:endParaRPr/>
          </a:p>
          <a:p>
            <a:pPr indent="-285750" lvl="1" marL="68897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Pen: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white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AutoNum type="arabicPeriod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the button “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Predict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to run inference on the image you drew.</a:t>
            </a:r>
            <a:endParaRPr/>
          </a:p>
          <a:p>
            <a:pPr indent="-285750" lvl="1" marL="68897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 the predicted class label on the GUI.</a:t>
            </a:r>
            <a:endParaRPr/>
          </a:p>
          <a:p>
            <a:pPr indent="-285750" lvl="1" marL="68897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 the probability distribution of model predictions using a histogram in a new window.</a:t>
            </a:r>
            <a:endParaRPr/>
          </a:p>
          <a:p>
            <a:pPr indent="-360363" lvl="0" marL="36036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the button “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reset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to clear the graffiti board. </a:t>
            </a:r>
            <a:endParaRPr/>
          </a:p>
        </p:txBody>
      </p:sp>
      <p:pic>
        <p:nvPicPr>
          <p:cNvPr id="598" name="Google Shape;59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383" y="3516907"/>
            <a:ext cx="6169891" cy="317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21"/>
          <p:cNvSpPr/>
          <p:nvPr/>
        </p:nvSpPr>
        <p:spPr>
          <a:xfrm>
            <a:off x="1580423" y="3767554"/>
            <a:ext cx="4737252" cy="274408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21"/>
          <p:cNvSpPr txBox="1"/>
          <p:nvPr/>
        </p:nvSpPr>
        <p:spPr>
          <a:xfrm>
            <a:off x="1309547" y="3554324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</a:t>
            </a:r>
            <a:endParaRPr b="0" i="0" sz="16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1" name="Google Shape;601;p21"/>
          <p:cNvSpPr/>
          <p:nvPr/>
        </p:nvSpPr>
        <p:spPr>
          <a:xfrm>
            <a:off x="365841" y="5172364"/>
            <a:ext cx="1046017" cy="17087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21"/>
          <p:cNvSpPr txBox="1"/>
          <p:nvPr/>
        </p:nvSpPr>
        <p:spPr>
          <a:xfrm>
            <a:off x="112553" y="4915180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</a:t>
            </a:r>
            <a:endParaRPr b="0" i="0" sz="16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3" name="Google Shape;603;p21"/>
          <p:cNvSpPr/>
          <p:nvPr/>
        </p:nvSpPr>
        <p:spPr>
          <a:xfrm>
            <a:off x="365840" y="5802909"/>
            <a:ext cx="1046017" cy="41316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21"/>
          <p:cNvSpPr txBox="1"/>
          <p:nvPr/>
        </p:nvSpPr>
        <p:spPr>
          <a:xfrm>
            <a:off x="156917" y="6137893"/>
            <a:ext cx="146386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Predicted class</a:t>
            </a:r>
            <a:endParaRPr b="0" i="0" sz="1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5" name="Google Shape;60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2920" y="4139309"/>
            <a:ext cx="2477952" cy="2107417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21"/>
          <p:cNvSpPr txBox="1"/>
          <p:nvPr/>
        </p:nvSpPr>
        <p:spPr>
          <a:xfrm>
            <a:off x="6528305" y="3834393"/>
            <a:ext cx="222208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Probability of each class</a:t>
            </a:r>
            <a:endParaRPr b="0" i="0" sz="1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7" name="Google Shape;607;p21"/>
          <p:cNvSpPr/>
          <p:nvPr/>
        </p:nvSpPr>
        <p:spPr>
          <a:xfrm>
            <a:off x="370459" y="5343236"/>
            <a:ext cx="1046017" cy="17087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21"/>
          <p:cNvSpPr txBox="1"/>
          <p:nvPr/>
        </p:nvSpPr>
        <p:spPr>
          <a:xfrm>
            <a:off x="87533" y="5341641"/>
            <a:ext cx="33855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</a:t>
            </a:r>
            <a:endParaRPr b="0" i="0" sz="16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9" name="Google Shape;609;p21"/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(出題：Shang)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4167" y="1257146"/>
            <a:ext cx="5752828" cy="4892591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2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22"/>
          <p:cNvSpPr txBox="1"/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447675" lvl="0" marL="4476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4.3 Use the Model with Highest Validation Accuracy to Run Inference, Show the Predicted Distribution and Class Label. (6%) </a:t>
            </a:r>
            <a:endParaRPr/>
          </a:p>
        </p:txBody>
      </p:sp>
      <p:sp>
        <p:nvSpPr>
          <p:cNvPr id="617" name="Google Shape;617;p22"/>
          <p:cNvSpPr txBox="1"/>
          <p:nvPr/>
        </p:nvSpPr>
        <p:spPr>
          <a:xfrm>
            <a:off x="136869" y="890562"/>
            <a:ext cx="699083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probability distribution of model prediction using a histogram.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18" name="Google Shape;618;p22"/>
          <p:cNvCxnSpPr/>
          <p:nvPr/>
        </p:nvCxnSpPr>
        <p:spPr>
          <a:xfrm rot="10800000">
            <a:off x="1998300" y="2250044"/>
            <a:ext cx="0" cy="366377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9" name="Google Shape;619;p22"/>
          <p:cNvSpPr txBox="1"/>
          <p:nvPr/>
        </p:nvSpPr>
        <p:spPr>
          <a:xfrm>
            <a:off x="210065" y="2250044"/>
            <a:ext cx="1921476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Times New Roman"/>
              <a:buNone/>
            </a:pPr>
            <a:r>
              <a:rPr b="0" i="0" lang="en-US" sz="15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Y-axis: probability </a:t>
            </a:r>
            <a:endParaRPr b="0" i="0" sz="15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0" name="Google Shape;620;p22"/>
          <p:cNvSpPr txBox="1"/>
          <p:nvPr/>
        </p:nvSpPr>
        <p:spPr>
          <a:xfrm>
            <a:off x="4853343" y="6149737"/>
            <a:ext cx="19214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4472C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X-axis: class name</a:t>
            </a:r>
            <a:endParaRPr b="0" i="0" sz="1800" u="none" cap="none" strike="noStrike">
              <a:solidFill>
                <a:srgbClr val="4472C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21" name="Google Shape;621;p22"/>
          <p:cNvCxnSpPr/>
          <p:nvPr/>
        </p:nvCxnSpPr>
        <p:spPr>
          <a:xfrm>
            <a:off x="2653455" y="6056152"/>
            <a:ext cx="3929449" cy="0"/>
          </a:xfrm>
          <a:prstGeom prst="straightConnector1">
            <a:avLst/>
          </a:prstGeom>
          <a:noFill/>
          <a:ln cap="flat" cmpd="sng" w="19050">
            <a:solidFill>
              <a:srgbClr val="5597D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2" name="Google Shape;622;p22"/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(出題：Shang)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3"/>
          <p:cNvSpPr txBox="1"/>
          <p:nvPr>
            <p:ph type="title"/>
          </p:nvPr>
        </p:nvSpPr>
        <p:spPr>
          <a:xfrm>
            <a:off x="53340" y="-4434"/>
            <a:ext cx="9144000" cy="618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Training a MNIST Classifier Using VGG19 – Example Video	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8" name="Google Shape;628;p23"/>
          <p:cNvSpPr txBox="1"/>
          <p:nvPr/>
        </p:nvSpPr>
        <p:spPr>
          <a:xfrm>
            <a:off x="0" y="483446"/>
            <a:ext cx="8596648" cy="27373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an example illustrating the objectives from 4.1 ~ 4.3.</a:t>
            </a:r>
            <a:endParaRPr/>
          </a:p>
        </p:txBody>
      </p:sp>
      <p:sp>
        <p:nvSpPr>
          <p:cNvPr id="629" name="Google Shape;629;p23"/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(出題：Shang)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9569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4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4"/>
          <p:cNvSpPr txBox="1"/>
          <p:nvPr/>
        </p:nvSpPr>
        <p:spPr>
          <a:xfrm>
            <a:off x="0" y="0"/>
            <a:ext cx="9144000" cy="618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 Train a Cat-Dog Classifier Using ResNet50 (20%)</a:t>
            </a:r>
            <a:endParaRPr b="1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24"/>
          <p:cNvSpPr txBox="1"/>
          <p:nvPr/>
        </p:nvSpPr>
        <p:spPr>
          <a:xfrm>
            <a:off x="347727" y="539850"/>
            <a:ext cx="8426622" cy="2912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5.1 (5%) Load the dataset and resize images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5.2 (5%) Show the structure of ResNet50 model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5.3 (5%) Improve ResNet50 with Random-Erasing  and Compare the accuracies of 2 ResNet50 models on validation dataset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5.4 (5%) Use the trained model to run inference and show the predicted class label</a:t>
            </a:r>
            <a:endParaRPr/>
          </a:p>
        </p:txBody>
      </p:sp>
      <p:sp>
        <p:nvSpPr>
          <p:cNvPr id="638" name="Google Shape;638;p24"/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(出題：Shan)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9" name="Google Shape;63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5161" y="3010864"/>
            <a:ext cx="4500139" cy="290620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24"/>
          <p:cNvSpPr txBox="1"/>
          <p:nvPr/>
        </p:nvSpPr>
        <p:spPr>
          <a:xfrm>
            <a:off x="3877663" y="5917069"/>
            <a:ext cx="4140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GUI Example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5"/>
          <p:cNvSpPr txBox="1"/>
          <p:nvPr/>
        </p:nvSpPr>
        <p:spPr>
          <a:xfrm>
            <a:off x="289452" y="-15860"/>
            <a:ext cx="8565096" cy="6356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9875" lvl="0" marL="26987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/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 how to train a ResNet50 model to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classify images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cats and dogs using PyTorch (</a:t>
            </a:r>
            <a:r>
              <a:rPr b="0" i="0" lang="en-US" sz="16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269875" lvl="0" marL="2698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Download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Cats and Dogs Dataset from FTP</a:t>
            </a:r>
            <a:endParaRPr/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type: JPG images</a:t>
            </a:r>
            <a:endParaRPr/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 classes: Cat and Dog</a:t>
            </a:r>
            <a:endParaRPr/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Datasets </a:t>
            </a:r>
            <a:endParaRPr/>
          </a:p>
          <a:p>
            <a:pPr indent="-270000" lvl="2" marL="79057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arabicParenBoth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Training dataset: 16,200 JPG images in total.</a:t>
            </a:r>
            <a:endParaRPr/>
          </a:p>
          <a:p>
            <a:pPr indent="-270000" lvl="2" marL="79057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arabicParenBoth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Validation dataset: 1,800 JPG images in total.</a:t>
            </a:r>
            <a:endParaRPr/>
          </a:p>
          <a:p>
            <a:pPr indent="-270000" lvl="2" marL="79057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arabicParenBoth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Inference dataset: 10 JPG images in total.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for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testing the inference function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your GUI program.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25"/>
          <p:cNvSpPr txBox="1"/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1949054" lvl="0" marL="194905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5.0 Train a Cat-Dog Classifier Using ResNet50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25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25"/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 Shan)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25"/>
          <p:cNvSpPr txBox="1"/>
          <p:nvPr/>
        </p:nvSpPr>
        <p:spPr>
          <a:xfrm>
            <a:off x="5625354" y="6064235"/>
            <a:ext cx="4693022" cy="759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R. Reference</a:t>
            </a:r>
            <a:endParaRPr/>
          </a:p>
          <a:p>
            <a:pPr indent="-248400" lvl="1" marL="468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arenR"/>
            </a:pPr>
            <a:r>
              <a:rPr b="0" i="0" lang="en-US" sz="12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 Residual Learning for Image Recognition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8400" lvl="1" marL="468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arenR"/>
            </a:pPr>
            <a:r>
              <a:rPr b="0" i="0" lang="en-US" sz="12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Kaggle Cats and Dogs Dataset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25"/>
          <p:cNvSpPr txBox="1"/>
          <p:nvPr/>
        </p:nvSpPr>
        <p:spPr>
          <a:xfrm>
            <a:off x="289452" y="3341043"/>
            <a:ext cx="7444848" cy="3094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In the submitted file</a:t>
            </a:r>
            <a:endParaRPr b="0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Organize the files in this structure:</a:t>
            </a:r>
            <a:endParaRPr/>
          </a:p>
          <a:p>
            <a:pPr indent="0" lvl="2" marL="5381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Hw2_StudentID_Name_Version </a:t>
            </a:r>
            <a:r>
              <a:rPr b="0" i="0" lang="en-US" sz="1400" u="none" cap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// project folder</a:t>
            </a:r>
            <a:endParaRPr/>
          </a:p>
          <a:p>
            <a:pPr indent="0" lvl="2" marL="5381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|-- model                </a:t>
            </a:r>
            <a:r>
              <a:rPr b="0" i="0" lang="en-US" sz="1400" u="none" cap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// folder to put trained models</a:t>
            </a:r>
            <a:endParaRPr/>
          </a:p>
          <a:p>
            <a:pPr indent="0" lvl="2" marL="5381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|-- inference_dataset</a:t>
            </a:r>
            <a:endParaRPr b="0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5381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|-- Cat               </a:t>
            </a:r>
            <a:endParaRPr b="0" i="0" sz="1400" u="none" cap="none" strike="noStrike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5381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|-- Dog             </a:t>
            </a:r>
            <a:endParaRPr b="0" i="0" sz="1400" u="none" cap="none" strike="noStrike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5381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|-- main.py           </a:t>
            </a:r>
            <a:r>
              <a:rPr b="0" i="0" lang="en-US" sz="1400" u="none" cap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// codes for your GUI program</a:t>
            </a:r>
            <a:endParaRPr/>
          </a:p>
          <a:p>
            <a:pPr indent="0" lvl="2" marL="5381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|-- train.py            </a:t>
            </a:r>
            <a:r>
              <a:rPr b="0" i="0" lang="en-US" sz="1400" u="none" cap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// codes for model training</a:t>
            </a:r>
            <a:endParaRPr/>
          </a:p>
          <a:p>
            <a:pPr indent="0" lvl="2" marL="5381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|--    ⁞                     </a:t>
            </a:r>
            <a:r>
              <a:rPr b="0" i="0" lang="en-US" sz="1400" u="none" cap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// other files or folders you need</a:t>
            </a:r>
            <a:endParaRPr/>
          </a:p>
          <a:p>
            <a:pPr indent="0" lvl="2" marL="5381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Notice: Please include the inference dataset in </a:t>
            </a:r>
            <a:br>
              <a:rPr b="1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your homework file.</a:t>
            </a:r>
            <a:endParaRPr b="0" i="0" sz="13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4563" y="617492"/>
            <a:ext cx="1800423" cy="2393156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26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26"/>
          <p:cNvSpPr txBox="1"/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538163" lvl="0" marL="53816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5.1 (5%) Load the dataset and resize images</a:t>
            </a:r>
            <a:endParaRPr/>
          </a:p>
        </p:txBody>
      </p:sp>
      <p:sp>
        <p:nvSpPr>
          <p:cNvPr id="658" name="Google Shape;658;p26"/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 Shan)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26"/>
          <p:cNvSpPr txBox="1"/>
          <p:nvPr/>
        </p:nvSpPr>
        <p:spPr>
          <a:xfrm>
            <a:off x="125678" y="475200"/>
            <a:ext cx="7285562" cy="6112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69874" lvl="1" marL="5381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 home:</a:t>
            </a:r>
            <a:endParaRPr/>
          </a:p>
          <a:p>
            <a:pPr indent="-269875" lvl="2" marL="806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arabicParenBoth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Load the training dataset and validation dataset</a:t>
            </a:r>
            <a:endParaRPr/>
          </a:p>
          <a:p>
            <a:pPr indent="0" lvl="3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🡪 Hint:</a:t>
            </a:r>
            <a:endParaRPr/>
          </a:p>
          <a:p>
            <a:pPr indent="0" lvl="3" marL="102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(a) PyTorch (</a:t>
            </a:r>
            <a:r>
              <a:rPr b="0" i="0" lang="en-US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torch.utils.data.Dataset</a:t>
            </a:r>
            <a:endParaRPr b="0" i="0" sz="1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9875" lvl="2" marL="806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arabicParenBoth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Resize images to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224×224×3c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(RGB)</a:t>
            </a:r>
            <a:endParaRPr/>
          </a:p>
          <a:p>
            <a:pPr indent="0" lvl="2" marL="806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🡪 Hint:</a:t>
            </a:r>
            <a:endParaRPr/>
          </a:p>
          <a:p>
            <a:pPr indent="0" lvl="3" marL="102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(a) PyTorch (</a:t>
            </a:r>
            <a:r>
              <a:rPr b="0" i="0" lang="en-US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): 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torchvision.transform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538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(3)  Click the button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“1. Show Images”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538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(4)  Load the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inference dataset</a:t>
            </a:r>
            <a:endParaRPr/>
          </a:p>
          <a:p>
            <a:pPr indent="0" lvl="2" marL="538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(5)  Resize images to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224×224×3c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(RGB)</a:t>
            </a:r>
            <a:endParaRPr/>
          </a:p>
          <a:p>
            <a:pPr indent="0" lvl="2" marL="538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(6)  Get 1 image from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each class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the inference dataset</a:t>
            </a:r>
            <a:endParaRPr b="0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538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(7)  Show images in a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new window</a:t>
            </a:r>
            <a:endParaRPr/>
          </a:p>
          <a:p>
            <a:pPr indent="-233362" lvl="2" marL="10398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🡪 Hint: use 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matplotlib.pyplot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functions to show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 (</a:t>
            </a:r>
            <a:r>
              <a:rPr b="0" i="0" lang="en-US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/>
          </a:p>
          <a:p>
            <a:pPr indent="0" lvl="3" marL="10234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(a)</a:t>
            </a:r>
            <a:r>
              <a:rPr b="0" i="0" lang="en-US" sz="1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figure()</a:t>
            </a:r>
            <a:endParaRPr/>
          </a:p>
          <a:p>
            <a:pPr indent="0" lvl="3" marL="10234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(b)</a:t>
            </a:r>
            <a:r>
              <a:rPr b="0" i="0" lang="en-US" sz="1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imshow()</a:t>
            </a:r>
            <a:endParaRPr/>
          </a:p>
          <a:p>
            <a:pPr indent="0" lvl="3" marL="10234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(c)</a:t>
            </a:r>
            <a:r>
              <a:rPr b="0" i="0" lang="en-US" sz="1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subplot()</a:t>
            </a:r>
            <a:endParaRPr/>
          </a:p>
          <a:p>
            <a:pPr indent="0" lvl="3" marL="10234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(d)</a:t>
            </a:r>
            <a:r>
              <a:rPr b="0" i="0" lang="en-US" sz="1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title()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102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the demo:</a:t>
            </a:r>
            <a:endParaRPr/>
          </a:p>
          <a:p>
            <a:pPr indent="-268288" lvl="2" marL="806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arabicParenBoth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the button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“1. Show Images”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8288" lvl="2" marL="806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arabicParenBoth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Show images in a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new window</a:t>
            </a:r>
            <a:endParaRPr/>
          </a:p>
          <a:p>
            <a:pPr indent="-263525" lvl="3" marL="118427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2" marL="82391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0" name="Google Shape;660;p26"/>
          <p:cNvPicPr preferRelativeResize="0"/>
          <p:nvPr/>
        </p:nvPicPr>
        <p:blipFill rotWithShape="1">
          <a:blip r:embed="rId7">
            <a:alphaModFix/>
          </a:blip>
          <a:srcRect b="155" l="0" r="0" t="156"/>
          <a:stretch/>
        </p:blipFill>
        <p:spPr>
          <a:xfrm>
            <a:off x="4927240" y="3205666"/>
            <a:ext cx="3780000" cy="3034842"/>
          </a:xfrm>
          <a:prstGeom prst="roundRect">
            <a:avLst>
              <a:gd fmla="val 1992" name="adj"/>
            </a:avLst>
          </a:prstGeom>
          <a:noFill/>
          <a:ln cap="flat" cmpd="sng" w="9525">
            <a:solidFill>
              <a:srgbClr val="AEABA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1" name="Google Shape;661;p26"/>
          <p:cNvSpPr txBox="1"/>
          <p:nvPr/>
        </p:nvSpPr>
        <p:spPr>
          <a:xfrm>
            <a:off x="4747240" y="6251843"/>
            <a:ext cx="4140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1 image from each class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Notice: this is an example, the images might differ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26"/>
          <p:cNvSpPr/>
          <p:nvPr/>
        </p:nvSpPr>
        <p:spPr>
          <a:xfrm>
            <a:off x="7086600" y="1304681"/>
            <a:ext cx="936000" cy="231822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7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27"/>
          <p:cNvSpPr txBox="1"/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447675" lvl="0" marL="4476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5.2 (5%) Show the structure of ResNet50 model</a:t>
            </a:r>
            <a:endParaRPr/>
          </a:p>
        </p:txBody>
      </p:sp>
      <p:sp>
        <p:nvSpPr>
          <p:cNvPr id="669" name="Google Shape;669;p27"/>
          <p:cNvSpPr txBox="1"/>
          <p:nvPr/>
        </p:nvSpPr>
        <p:spPr>
          <a:xfrm>
            <a:off x="125679" y="474480"/>
            <a:ext cx="7252025" cy="6383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69874" lvl="1" marL="5381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 home:</a:t>
            </a:r>
            <a:endParaRPr/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arabicParenBoth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Build a ResNet50 model</a:t>
            </a:r>
            <a:endParaRPr/>
          </a:p>
          <a:p>
            <a:pPr indent="0" lvl="3" marL="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🡪 Hint:</a:t>
            </a:r>
            <a:endParaRPr/>
          </a:p>
          <a:p>
            <a:pPr indent="-231775" lvl="3" marL="1254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(a) PyTorch: 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torchvision.models.resnet50()</a:t>
            </a:r>
            <a:endParaRPr/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arabicParenBoth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Replace the output layer to a FC (Fully Connected) layer of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node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 a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Sigmoid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activation function</a:t>
            </a:r>
            <a:endParaRPr/>
          </a:p>
          <a:p>
            <a:pPr indent="0" lvl="3" marL="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🡪 Hint:</a:t>
            </a:r>
            <a:endParaRPr/>
          </a:p>
          <a:p>
            <a:pPr indent="-231775" lvl="3" marL="1254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(a) PyTorch (</a:t>
            </a:r>
            <a:r>
              <a:rPr b="0" i="0" lang="en-US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): 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torch.nn.Linear(2048, 1), torch.nn.Sigmoid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02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the class label of Cat is 1, the output value (range: 0 ~ 1)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should be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close to 1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cat images, and vice versa.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arabicParenBoth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Run the function to show the structure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terminal</a:t>
            </a:r>
            <a:endParaRPr/>
          </a:p>
          <a:p>
            <a:pPr indent="0" lvl="2" marL="8080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🡪 Hint: </a:t>
            </a:r>
            <a:endParaRPr/>
          </a:p>
          <a:p>
            <a:pPr indent="0" lvl="2" marL="102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(a) PyTorch: 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torchsummary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the demo:</a:t>
            </a:r>
            <a:endParaRPr/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arabicParenBoth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the button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“3. Show Model Structure”</a:t>
            </a:r>
            <a:endParaRPr/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arabicParenBoth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Run the function to show the structure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terminal</a:t>
            </a:r>
            <a:endParaRPr/>
          </a:p>
        </p:txBody>
      </p:sp>
      <p:sp>
        <p:nvSpPr>
          <p:cNvPr id="670" name="Google Shape;670;p27"/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 Shan)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1" name="Google Shape;67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4782" y="1786956"/>
            <a:ext cx="1800423" cy="239315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27"/>
          <p:cNvSpPr/>
          <p:nvPr/>
        </p:nvSpPr>
        <p:spPr>
          <a:xfrm>
            <a:off x="6991030" y="2910752"/>
            <a:ext cx="936000" cy="231822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28"/>
          <p:cNvGrpSpPr/>
          <p:nvPr/>
        </p:nvGrpSpPr>
        <p:grpSpPr>
          <a:xfrm>
            <a:off x="5655768" y="606319"/>
            <a:ext cx="3405758" cy="6239556"/>
            <a:chOff x="5799202" y="427024"/>
            <a:chExt cx="3405758" cy="6239556"/>
          </a:xfrm>
        </p:grpSpPr>
        <p:pic>
          <p:nvPicPr>
            <p:cNvPr descr="A cat sitting in a cardboard box&#10;&#10;Description automatically generated with medium confidence" id="678" name="Google Shape;678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45614" y="427024"/>
              <a:ext cx="1080000" cy="809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679" name="Google Shape;679;p28"/>
            <p:cNvPicPr preferRelativeResize="0"/>
            <p:nvPr/>
          </p:nvPicPr>
          <p:blipFill rotWithShape="1">
            <a:blip r:embed="rId4">
              <a:alphaModFix/>
            </a:blip>
            <a:srcRect b="20217" l="0" r="88088" t="29872"/>
            <a:stretch/>
          </p:blipFill>
          <p:spPr>
            <a:xfrm rot="5400000">
              <a:off x="6973457" y="1226626"/>
              <a:ext cx="993267" cy="1177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28"/>
            <p:cNvSpPr txBox="1"/>
            <p:nvPr/>
          </p:nvSpPr>
          <p:spPr>
            <a:xfrm>
              <a:off x="5799202" y="1287599"/>
              <a:ext cx="1080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112×112×64c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28"/>
            <p:cNvSpPr txBox="1"/>
            <p:nvPr/>
          </p:nvSpPr>
          <p:spPr>
            <a:xfrm>
              <a:off x="7645216" y="1457087"/>
              <a:ext cx="1080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/2: stride = 2</a:t>
              </a:r>
              <a:endParaRPr b="0" i="0" sz="12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Diagram&#10;&#10;Description automatically generated" id="682" name="Google Shape;682;p28"/>
            <p:cNvPicPr preferRelativeResize="0"/>
            <p:nvPr/>
          </p:nvPicPr>
          <p:blipFill rotWithShape="1">
            <a:blip r:embed="rId4">
              <a:alphaModFix/>
            </a:blip>
            <a:srcRect b="20216" l="27326" r="57515" t="29873"/>
            <a:stretch/>
          </p:blipFill>
          <p:spPr>
            <a:xfrm rot="5400000">
              <a:off x="6838103" y="2346363"/>
              <a:ext cx="1263976" cy="1177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683" name="Google Shape;683;p28"/>
            <p:cNvPicPr preferRelativeResize="0"/>
            <p:nvPr/>
          </p:nvPicPr>
          <p:blipFill rotWithShape="1">
            <a:blip r:embed="rId4">
              <a:alphaModFix/>
            </a:blip>
            <a:srcRect b="20216" l="50253" r="34516" t="29873"/>
            <a:stretch/>
          </p:blipFill>
          <p:spPr>
            <a:xfrm rot="5400000">
              <a:off x="6835080" y="3615084"/>
              <a:ext cx="1270021" cy="1177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684" name="Google Shape;684;p28"/>
            <p:cNvPicPr preferRelativeResize="0"/>
            <p:nvPr/>
          </p:nvPicPr>
          <p:blipFill rotWithShape="1">
            <a:blip r:embed="rId4">
              <a:alphaModFix/>
            </a:blip>
            <a:srcRect b="20216" l="73161" r="11432" t="29873"/>
            <a:stretch/>
          </p:blipFill>
          <p:spPr>
            <a:xfrm rot="5400000">
              <a:off x="6827771" y="4887316"/>
              <a:ext cx="1284642" cy="1177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685" name="Google Shape;685;p28"/>
            <p:cNvPicPr preferRelativeResize="0"/>
            <p:nvPr/>
          </p:nvPicPr>
          <p:blipFill rotWithShape="1">
            <a:blip r:embed="rId4">
              <a:alphaModFix/>
            </a:blip>
            <a:srcRect b="20216" l="97958" r="140" t="29873"/>
            <a:stretch/>
          </p:blipFill>
          <p:spPr>
            <a:xfrm rot="5400000">
              <a:off x="7390800" y="5773583"/>
              <a:ext cx="158581" cy="1177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6" name="Google Shape;686;p28"/>
            <p:cNvSpPr txBox="1"/>
            <p:nvPr/>
          </p:nvSpPr>
          <p:spPr>
            <a:xfrm>
              <a:off x="5801857" y="435988"/>
              <a:ext cx="1080000" cy="5909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Input: an RGB image</a:t>
              </a:r>
              <a:b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224×224×3c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28"/>
            <p:cNvSpPr txBox="1"/>
            <p:nvPr/>
          </p:nvSpPr>
          <p:spPr>
            <a:xfrm>
              <a:off x="5799202" y="1974343"/>
              <a:ext cx="1080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56×56×256c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28"/>
            <p:cNvSpPr txBox="1"/>
            <p:nvPr/>
          </p:nvSpPr>
          <p:spPr>
            <a:xfrm>
              <a:off x="5799202" y="3254722"/>
              <a:ext cx="1080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28×28×512c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28"/>
            <p:cNvSpPr txBox="1"/>
            <p:nvPr/>
          </p:nvSpPr>
          <p:spPr>
            <a:xfrm>
              <a:off x="5799202" y="4525773"/>
              <a:ext cx="1080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14×14×1024c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6881030" y="6282890"/>
              <a:ext cx="990000" cy="151200"/>
            </a:xfrm>
            <a:prstGeom prst="roundRect">
              <a:avLst>
                <a:gd fmla="val 27251" name="adj"/>
              </a:avLst>
            </a:prstGeom>
            <a:solidFill>
              <a:srgbClr val="F0F3FD"/>
            </a:solidFill>
            <a:ln cap="flat" cmpd="sng" w="9525">
              <a:solidFill>
                <a:srgbClr val="819AF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28"/>
            <p:cNvSpPr txBox="1"/>
            <p:nvPr/>
          </p:nvSpPr>
          <p:spPr>
            <a:xfrm>
              <a:off x="6880598" y="6235737"/>
              <a:ext cx="9900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FC, 1c</a:t>
              </a:r>
              <a:endPara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28"/>
            <p:cNvSpPr txBox="1"/>
            <p:nvPr/>
          </p:nvSpPr>
          <p:spPr>
            <a:xfrm>
              <a:off x="5799202" y="5791360"/>
              <a:ext cx="1080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7×7×2048c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28"/>
            <p:cNvSpPr txBox="1"/>
            <p:nvPr/>
          </p:nvSpPr>
          <p:spPr>
            <a:xfrm>
              <a:off x="7819864" y="6237473"/>
              <a:ext cx="1368000" cy="2585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FC: fully connected</a:t>
              </a:r>
              <a:endParaRPr b="0" i="0" sz="12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4" name="Google Shape;694;p28"/>
            <p:cNvCxnSpPr/>
            <p:nvPr/>
          </p:nvCxnSpPr>
          <p:spPr>
            <a:xfrm>
              <a:off x="7376789" y="1236379"/>
              <a:ext cx="0" cy="108000"/>
            </a:xfrm>
            <a:prstGeom prst="straightConnector1">
              <a:avLst/>
            </a:prstGeom>
            <a:noFill/>
            <a:ln cap="flat" cmpd="sng" w="12700">
              <a:solidFill>
                <a:srgbClr val="819AF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695" name="Google Shape;695;p28"/>
            <p:cNvSpPr txBox="1"/>
            <p:nvPr/>
          </p:nvSpPr>
          <p:spPr>
            <a:xfrm>
              <a:off x="6668972" y="1456169"/>
              <a:ext cx="5648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3×3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8"/>
            <p:cNvSpPr txBox="1"/>
            <p:nvPr/>
          </p:nvSpPr>
          <p:spPr>
            <a:xfrm>
              <a:off x="7973108" y="2193845"/>
              <a:ext cx="123185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Every conv layer is followed by a BN layer and a ReLU layer</a:t>
              </a:r>
              <a:endParaRPr b="0" i="0" sz="12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28"/>
            <p:cNvSpPr txBox="1"/>
            <p:nvPr/>
          </p:nvSpPr>
          <p:spPr>
            <a:xfrm>
              <a:off x="6196303" y="6241848"/>
              <a:ext cx="2540852" cy="424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Output: </a:t>
              </a:r>
              <a:b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 confidence value (range: 0 ~ 1)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8"/>
            <p:cNvSpPr txBox="1"/>
            <p:nvPr/>
          </p:nvSpPr>
          <p:spPr>
            <a:xfrm>
              <a:off x="7973108" y="1842066"/>
              <a:ext cx="1080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×3</a:t>
              </a:r>
              <a:endParaRPr b="0" i="0" sz="12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28"/>
            <p:cNvSpPr txBox="1"/>
            <p:nvPr/>
          </p:nvSpPr>
          <p:spPr>
            <a:xfrm>
              <a:off x="7973108" y="3133563"/>
              <a:ext cx="1080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×3</a:t>
              </a:r>
              <a:endParaRPr b="0" i="0" sz="12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28"/>
            <p:cNvSpPr txBox="1"/>
            <p:nvPr/>
          </p:nvSpPr>
          <p:spPr>
            <a:xfrm>
              <a:off x="7973108" y="4384956"/>
              <a:ext cx="1080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×5</a:t>
              </a:r>
              <a:endParaRPr b="0" i="0" sz="12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8"/>
            <p:cNvSpPr txBox="1"/>
            <p:nvPr/>
          </p:nvSpPr>
          <p:spPr>
            <a:xfrm>
              <a:off x="7973108" y="5651600"/>
              <a:ext cx="1080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×2</a:t>
              </a:r>
              <a:endParaRPr b="0" i="0" sz="12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28"/>
            <p:cNvSpPr txBox="1"/>
            <p:nvPr/>
          </p:nvSpPr>
          <p:spPr>
            <a:xfrm>
              <a:off x="6910110" y="6031296"/>
              <a:ext cx="936000" cy="2169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50"/>
                <a:buFont typeface="Times New Roman"/>
                <a:buNone/>
              </a:pPr>
              <a:r>
                <a:rPr b="0" i="1" lang="en-US" sz="85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global avg pool</a:t>
              </a:r>
              <a:endParaRPr b="0" i="1" sz="8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703" name="Google Shape;703;p28"/>
            <p:cNvCxnSpPr/>
            <p:nvPr/>
          </p:nvCxnSpPr>
          <p:spPr>
            <a:xfrm>
              <a:off x="7377154" y="6169848"/>
              <a:ext cx="0" cy="108000"/>
            </a:xfrm>
            <a:prstGeom prst="straightConnector1">
              <a:avLst/>
            </a:prstGeom>
            <a:noFill/>
            <a:ln cap="flat" cmpd="sng" w="12700">
              <a:solidFill>
                <a:srgbClr val="819AF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704" name="Google Shape;704;p28"/>
            <p:cNvSpPr txBox="1"/>
            <p:nvPr/>
          </p:nvSpPr>
          <p:spPr>
            <a:xfrm>
              <a:off x="7973108" y="3438362"/>
              <a:ext cx="123185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BN: Batch Normalization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ReLU: Rectified Linear Unit</a:t>
              </a:r>
              <a:endParaRPr b="0" i="0" sz="12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5" name="Google Shape;705;p28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28"/>
          <p:cNvSpPr txBox="1"/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447675" lvl="0" marL="4476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5.2 (5%) Show the structure of ResNet50 model</a:t>
            </a:r>
            <a:endParaRPr/>
          </a:p>
        </p:txBody>
      </p:sp>
      <p:sp>
        <p:nvSpPr>
          <p:cNvPr id="707" name="Google Shape;707;p28"/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 Shan)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28"/>
          <p:cNvSpPr txBox="1"/>
          <p:nvPr/>
        </p:nvSpPr>
        <p:spPr>
          <a:xfrm>
            <a:off x="125680" y="474480"/>
            <a:ext cx="4896000" cy="5789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43000" lvl="0" marL="27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9" name="Google Shape;709;p28"/>
          <p:cNvGrpSpPr/>
          <p:nvPr/>
        </p:nvGrpSpPr>
        <p:grpSpPr>
          <a:xfrm>
            <a:off x="123388" y="877867"/>
            <a:ext cx="5296510" cy="6031647"/>
            <a:chOff x="4940002" y="741678"/>
            <a:chExt cx="4140000" cy="5241988"/>
          </a:xfrm>
        </p:grpSpPr>
        <p:sp>
          <p:nvSpPr>
            <p:cNvPr id="710" name="Google Shape;710;p28"/>
            <p:cNvSpPr txBox="1"/>
            <p:nvPr/>
          </p:nvSpPr>
          <p:spPr>
            <a:xfrm>
              <a:off x="4944527" y="1037143"/>
              <a:ext cx="1360359" cy="2437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Layer (type)</a:t>
              </a:r>
              <a:endParaRPr b="0" i="0" sz="12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8"/>
            <p:cNvSpPr txBox="1"/>
            <p:nvPr/>
          </p:nvSpPr>
          <p:spPr>
            <a:xfrm>
              <a:off x="6243016" y="741678"/>
              <a:ext cx="916737" cy="53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Feature map shape</a:t>
              </a:r>
              <a:endParaRPr/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(B, H, W, C)</a:t>
              </a:r>
              <a:endParaRPr b="0" i="0" sz="12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8"/>
            <p:cNvSpPr txBox="1"/>
            <p:nvPr/>
          </p:nvSpPr>
          <p:spPr>
            <a:xfrm>
              <a:off x="7028952" y="889411"/>
              <a:ext cx="792000" cy="3915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Num. of param.</a:t>
              </a:r>
              <a:endParaRPr b="0" i="0" sz="12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8"/>
            <p:cNvSpPr txBox="1"/>
            <p:nvPr/>
          </p:nvSpPr>
          <p:spPr>
            <a:xfrm>
              <a:off x="7602002" y="1037143"/>
              <a:ext cx="1478000" cy="2437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Layer connecting to</a:t>
              </a:r>
              <a:endParaRPr b="0" i="0" sz="12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8"/>
            <p:cNvSpPr txBox="1"/>
            <p:nvPr/>
          </p:nvSpPr>
          <p:spPr>
            <a:xfrm>
              <a:off x="4940002" y="5675889"/>
              <a:ext cx="414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1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Figure</a:t>
              </a: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: the structure of ResNet50 model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15" name="Google Shape;715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40002" y="1297963"/>
              <a:ext cx="4140000" cy="4366445"/>
            </a:xfrm>
            <a:prstGeom prst="roundRect">
              <a:avLst>
                <a:gd fmla="val 2099" name="adj"/>
              </a:avLst>
            </a:prstGeom>
            <a:noFill/>
            <a:ln cap="flat" cmpd="sng" w="9525">
              <a:solidFill>
                <a:srgbClr val="AEABAB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cxnSp>
        <p:nvCxnSpPr>
          <p:cNvPr id="716" name="Google Shape;716;p28"/>
          <p:cNvCxnSpPr/>
          <p:nvPr/>
        </p:nvCxnSpPr>
        <p:spPr>
          <a:xfrm flipH="1" rot="10800000">
            <a:off x="4127500" y="937644"/>
            <a:ext cx="1539886" cy="64350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717" name="Google Shape;717;p28"/>
          <p:cNvCxnSpPr/>
          <p:nvPr/>
        </p:nvCxnSpPr>
        <p:spPr>
          <a:xfrm flipH="1" rot="10800000">
            <a:off x="4892040" y="1670194"/>
            <a:ext cx="822960" cy="482025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718" name="Google Shape;718;p28"/>
          <p:cNvCxnSpPr/>
          <p:nvPr/>
        </p:nvCxnSpPr>
        <p:spPr>
          <a:xfrm flipH="1" rot="10800000">
            <a:off x="4892040" y="1815280"/>
            <a:ext cx="1855082" cy="168992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719" name="Google Shape;719;p28"/>
          <p:cNvCxnSpPr/>
          <p:nvPr/>
        </p:nvCxnSpPr>
        <p:spPr>
          <a:xfrm flipH="1" rot="10800000">
            <a:off x="4892040" y="2034406"/>
            <a:ext cx="1978152" cy="1711838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720" name="Google Shape;720;p28"/>
          <p:cNvCxnSpPr/>
          <p:nvPr/>
        </p:nvCxnSpPr>
        <p:spPr>
          <a:xfrm flipH="1" rot="10800000">
            <a:off x="5419898" y="2152219"/>
            <a:ext cx="1450294" cy="248074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721" name="Google Shape;721;p28"/>
          <p:cNvCxnSpPr/>
          <p:nvPr/>
        </p:nvCxnSpPr>
        <p:spPr>
          <a:xfrm rot="10800000">
            <a:off x="123388" y="2034406"/>
            <a:ext cx="529651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p28"/>
          <p:cNvCxnSpPr/>
          <p:nvPr/>
        </p:nvCxnSpPr>
        <p:spPr>
          <a:xfrm rot="10800000">
            <a:off x="123388" y="3429000"/>
            <a:ext cx="529651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p28"/>
          <p:cNvCxnSpPr/>
          <p:nvPr/>
        </p:nvCxnSpPr>
        <p:spPr>
          <a:xfrm rot="10800000">
            <a:off x="123388" y="3617657"/>
            <a:ext cx="529651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4" name="Google Shape;724;p28"/>
          <p:cNvCxnSpPr/>
          <p:nvPr/>
        </p:nvCxnSpPr>
        <p:spPr>
          <a:xfrm rot="10800000">
            <a:off x="123388" y="4564251"/>
            <a:ext cx="529651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9894" y="5096442"/>
            <a:ext cx="3324689" cy="1457528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29"/>
          <p:cNvSpPr txBox="1"/>
          <p:nvPr/>
        </p:nvSpPr>
        <p:spPr>
          <a:xfrm>
            <a:off x="119877" y="341803"/>
            <a:ext cx="6004725" cy="591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0974" lvl="1" marL="5381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arenR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 home: Set up </a:t>
            </a: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Random-Erasing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codes for model training (train.py)</a:t>
            </a:r>
            <a:endParaRPr/>
          </a:p>
          <a:p>
            <a:pPr indent="-269875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arenBoth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ResNet50 models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 training dataset</a:t>
            </a:r>
            <a:endParaRPr/>
          </a:p>
          <a:p>
            <a:pPr indent="0" lvl="3" marL="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🡪 Hint:(a) PyTorch (</a:t>
            </a:r>
            <a:r>
              <a:rPr b="0" i="0" lang="en-US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): write a 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loop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validate the model</a:t>
            </a:r>
            <a:endParaRPr b="0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(a) With Random-Erasing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102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(b) Without Random-Erasing</a:t>
            </a:r>
            <a:endParaRPr/>
          </a:p>
          <a:p>
            <a:pPr indent="-1809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09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268288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268288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2)   When the demo: Show your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codes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about Random-Erasing in train.py</a:t>
            </a:r>
            <a:endParaRPr b="0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49" lvl="1" marL="541338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49" lvl="1" marL="541338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/>
          </a:p>
          <a:p>
            <a:pPr indent="-273049" lvl="1" marL="541338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49" lvl="1" marL="541338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1" name="Google Shape;73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3644" y="1886442"/>
            <a:ext cx="5230494" cy="115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7752" y="3089271"/>
            <a:ext cx="5216850" cy="1125203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9"/>
          <p:cNvSpPr/>
          <p:nvPr/>
        </p:nvSpPr>
        <p:spPr>
          <a:xfrm>
            <a:off x="21711" y="6276971"/>
            <a:ext cx="310052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R. Reference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Random Erasing Data Augmentation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9"/>
          <p:cNvSpPr/>
          <p:nvPr/>
        </p:nvSpPr>
        <p:spPr>
          <a:xfrm>
            <a:off x="1884462" y="4308981"/>
            <a:ext cx="349486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1" i="1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Figure1:</a:t>
            </a: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 of the use of Random-Erasing</a:t>
            </a:r>
            <a:endParaRPr/>
          </a:p>
        </p:txBody>
      </p:sp>
      <p:sp>
        <p:nvSpPr>
          <p:cNvPr id="735" name="Google Shape;735;p29"/>
          <p:cNvSpPr txBox="1"/>
          <p:nvPr/>
        </p:nvSpPr>
        <p:spPr>
          <a:xfrm>
            <a:off x="0" y="83733"/>
            <a:ext cx="7959255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5.3 (5%) Improve ResNet50 with Random-Erasing</a:t>
            </a:r>
            <a:endParaRPr/>
          </a:p>
          <a:p>
            <a:pPr indent="-538163" lvl="0" marL="53816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29"/>
          <p:cNvSpPr/>
          <p:nvPr/>
        </p:nvSpPr>
        <p:spPr>
          <a:xfrm>
            <a:off x="1884192" y="6205051"/>
            <a:ext cx="2087788" cy="176092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29"/>
          <p:cNvSpPr txBox="1"/>
          <p:nvPr/>
        </p:nvSpPr>
        <p:spPr>
          <a:xfrm>
            <a:off x="7824082" y="84941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 Shan)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"/>
          <p:cNvSpPr txBox="1"/>
          <p:nvPr>
            <p:ph type="title"/>
          </p:nvPr>
        </p:nvSpPr>
        <p:spPr>
          <a:xfrm>
            <a:off x="4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Notice (2/2)</a:t>
            </a:r>
            <a:endParaRPr b="1" sz="2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"/>
          <p:cNvSpPr txBox="1"/>
          <p:nvPr/>
        </p:nvSpPr>
        <p:spPr>
          <a:xfrm>
            <a:off x="146850" y="578174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(recommended):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9875" lvl="1" marL="63023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3.8 (</a:t>
            </a:r>
            <a:r>
              <a:rPr b="0" i="0" lang="en-US" sz="2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https://www.python.org/downloads/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269875" lvl="1" marL="63023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Opencv-contrib-python (3.4.2.17)</a:t>
            </a:r>
            <a:endParaRPr/>
          </a:p>
          <a:p>
            <a:pPr indent="-269875" lvl="1" marL="63023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Matplotlib 3.7.3</a:t>
            </a:r>
            <a:endParaRPr/>
          </a:p>
          <a:p>
            <a:pPr indent="-269875" lvl="1" marL="63023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 framework: pyqt5 (5.15.10)</a:t>
            </a:r>
            <a:endParaRPr/>
          </a:p>
          <a:p>
            <a:pPr indent="-269875" lvl="1" marL="63023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Pytorch 2.1.0</a:t>
            </a:r>
            <a:endParaRPr/>
          </a:p>
          <a:p>
            <a:pPr indent="-269875" lvl="1" marL="63023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Torchvision 0.16.0</a:t>
            </a:r>
            <a:endParaRPr/>
          </a:p>
          <a:p>
            <a:pPr indent="-269875" lvl="1" marL="63023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Torchsummary 1.5.1</a:t>
            </a:r>
            <a:endParaRPr/>
          </a:p>
          <a:p>
            <a:pPr indent="-269875" lvl="1" marL="63023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Tensorboard  2.14.0</a:t>
            </a:r>
            <a:endParaRPr/>
          </a:p>
          <a:p>
            <a:pPr indent="-269875" lvl="1" marL="63023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Pillow 10.1.0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0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30"/>
          <p:cNvSpPr txBox="1"/>
          <p:nvPr/>
        </p:nvSpPr>
        <p:spPr>
          <a:xfrm>
            <a:off x="0" y="7173"/>
            <a:ext cx="91440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538163" lvl="0" marL="53816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5.3 (5%) Compare the accuracies of 2 ResNet50 </a:t>
            </a:r>
            <a:b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models on validation dataset</a:t>
            </a:r>
            <a:endParaRPr/>
          </a:p>
        </p:txBody>
      </p:sp>
      <p:sp>
        <p:nvSpPr>
          <p:cNvPr id="744" name="Google Shape;744;p30"/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 Shan)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30"/>
          <p:cNvSpPr txBox="1"/>
          <p:nvPr/>
        </p:nvSpPr>
        <p:spPr>
          <a:xfrm>
            <a:off x="125678" y="745200"/>
            <a:ext cx="5642824" cy="43695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69874" lvl="1" marL="5381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 home:</a:t>
            </a:r>
            <a:endParaRPr b="0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arabicParenBoth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Validate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ResNet50 models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 validation dataset</a:t>
            </a:r>
            <a:endParaRPr/>
          </a:p>
          <a:p>
            <a:pPr indent="0" lvl="3" marL="81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🡪 Hint:</a:t>
            </a:r>
            <a:endParaRPr/>
          </a:p>
          <a:p>
            <a:pPr indent="0" lvl="3" marL="101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(a) PyTorch (</a:t>
            </a:r>
            <a:r>
              <a:rPr b="0" i="0" lang="en-US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): write a 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loop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validate the model</a:t>
            </a:r>
            <a:endParaRPr/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arabicParenBoth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Plot the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accuracy values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with a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bar chart</a:t>
            </a:r>
            <a:endParaRPr/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arabicParenBoth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Save the figure</a:t>
            </a:r>
            <a:endParaRPr/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the demo:</a:t>
            </a:r>
            <a:endParaRPr/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arabicParenBoth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the button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“4. Show Comparison”</a:t>
            </a:r>
            <a:endParaRPr/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AutoNum type="arabicParenBoth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Show the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saved figure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accuracy comparison in a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 window</a:t>
            </a:r>
            <a:endParaRPr/>
          </a:p>
        </p:txBody>
      </p:sp>
      <p:sp>
        <p:nvSpPr>
          <p:cNvPr id="746" name="Google Shape;746;p30"/>
          <p:cNvSpPr txBox="1"/>
          <p:nvPr/>
        </p:nvSpPr>
        <p:spPr>
          <a:xfrm>
            <a:off x="4108638" y="6271915"/>
            <a:ext cx="4140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Figure1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Accuracy Comparison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Notice: this is an example, the numbers might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differ</a:t>
            </a:r>
            <a:endParaRPr b="0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7" name="Google Shape;74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3967" y="3047206"/>
            <a:ext cx="3829342" cy="3224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4563" y="617492"/>
            <a:ext cx="1800423" cy="2393156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0"/>
          <p:cNvSpPr/>
          <p:nvPr/>
        </p:nvSpPr>
        <p:spPr>
          <a:xfrm>
            <a:off x="7086600" y="2200663"/>
            <a:ext cx="936000" cy="231822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3861" y="3530817"/>
            <a:ext cx="4500139" cy="290620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31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31"/>
          <p:cNvSpPr txBox="1"/>
          <p:nvPr/>
        </p:nvSpPr>
        <p:spPr>
          <a:xfrm>
            <a:off x="0" y="7173"/>
            <a:ext cx="91440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447675" lvl="0" marL="4476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5.4 (5%) Use the better-trained model to run </a:t>
            </a:r>
            <a:b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inference and show the predicted class label</a:t>
            </a:r>
            <a:endParaRPr/>
          </a:p>
        </p:txBody>
      </p:sp>
      <p:sp>
        <p:nvSpPr>
          <p:cNvPr id="757" name="Google Shape;757;p31"/>
          <p:cNvSpPr txBox="1"/>
          <p:nvPr/>
        </p:nvSpPr>
        <p:spPr>
          <a:xfrm>
            <a:off x="125679" y="745200"/>
            <a:ext cx="5192079" cy="610562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758" name="Google Shape;758;p31"/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 Shan)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9" name="Google Shape;759;p31"/>
          <p:cNvPicPr preferRelativeResize="0"/>
          <p:nvPr/>
        </p:nvPicPr>
        <p:blipFill rotWithShape="1">
          <a:blip r:embed="rId5">
            <a:alphaModFix/>
          </a:blip>
          <a:srcRect b="160" l="0" r="0" t="161"/>
          <a:stretch/>
        </p:blipFill>
        <p:spPr>
          <a:xfrm>
            <a:off x="5688819" y="1061794"/>
            <a:ext cx="3329502" cy="1865929"/>
          </a:xfrm>
          <a:prstGeom prst="roundRect">
            <a:avLst>
              <a:gd fmla="val 2406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0" name="Google Shape;760;p31"/>
          <p:cNvSpPr txBox="1"/>
          <p:nvPr/>
        </p:nvSpPr>
        <p:spPr>
          <a:xfrm>
            <a:off x="5740748" y="849110"/>
            <a:ext cx="2250141" cy="243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62000" lvl="0" marL="162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(2) Select 1 image arbitrarily</a:t>
            </a:r>
            <a:endParaRPr b="0" i="0" sz="12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31"/>
          <p:cNvSpPr/>
          <p:nvPr/>
        </p:nvSpPr>
        <p:spPr>
          <a:xfrm>
            <a:off x="5110212" y="4242260"/>
            <a:ext cx="981590" cy="25630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31"/>
          <p:cNvSpPr/>
          <p:nvPr/>
        </p:nvSpPr>
        <p:spPr>
          <a:xfrm>
            <a:off x="5131498" y="5575682"/>
            <a:ext cx="963950" cy="25630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31"/>
          <p:cNvSpPr/>
          <p:nvPr/>
        </p:nvSpPr>
        <p:spPr>
          <a:xfrm>
            <a:off x="6829238" y="4299569"/>
            <a:ext cx="1476562" cy="146075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31"/>
          <p:cNvSpPr/>
          <p:nvPr/>
        </p:nvSpPr>
        <p:spPr>
          <a:xfrm>
            <a:off x="7309448" y="5787225"/>
            <a:ext cx="612000" cy="1800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31"/>
          <p:cNvSpPr txBox="1"/>
          <p:nvPr/>
        </p:nvSpPr>
        <p:spPr>
          <a:xfrm>
            <a:off x="4908031" y="5831991"/>
            <a:ext cx="1548565" cy="391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6850" lvl="0" marL="1968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(5) Run inference on the loaded image</a:t>
            </a:r>
            <a:endParaRPr b="0" i="0" sz="12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31"/>
          <p:cNvSpPr txBox="1"/>
          <p:nvPr/>
        </p:nvSpPr>
        <p:spPr>
          <a:xfrm>
            <a:off x="7105542" y="3794668"/>
            <a:ext cx="1934048" cy="539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62000" lvl="0" marL="162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(3) Show the loaded image</a:t>
            </a:r>
            <a:endParaRPr/>
          </a:p>
          <a:p>
            <a:pPr indent="-196850" lvl="0" marL="1968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(4) Resize the loaded image to 224×224×3c</a:t>
            </a:r>
            <a:endParaRPr b="0" i="0" sz="12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31"/>
          <p:cNvSpPr txBox="1"/>
          <p:nvPr/>
        </p:nvSpPr>
        <p:spPr>
          <a:xfrm>
            <a:off x="7216872" y="5991462"/>
            <a:ext cx="1628878" cy="391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6850" lvl="0" marL="1968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(6) Show the predicted class label</a:t>
            </a:r>
            <a:endParaRPr b="0" i="0" sz="12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31"/>
          <p:cNvSpPr txBox="1"/>
          <p:nvPr/>
        </p:nvSpPr>
        <p:spPr>
          <a:xfrm>
            <a:off x="4966731" y="4478099"/>
            <a:ext cx="2250141" cy="243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62000" lvl="0" marL="162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(1) Click the button </a:t>
            </a:r>
            <a:endParaRPr b="0" i="0" sz="12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9" name="Google Shape;769;p31"/>
          <p:cNvCxnSpPr/>
          <p:nvPr/>
        </p:nvCxnSpPr>
        <p:spPr>
          <a:xfrm flipH="1" rot="10800000">
            <a:off x="5126133" y="1075706"/>
            <a:ext cx="577588" cy="3182278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70" name="Google Shape;770;p31"/>
          <p:cNvCxnSpPr/>
          <p:nvPr/>
        </p:nvCxnSpPr>
        <p:spPr>
          <a:xfrm flipH="1" rot="10800000">
            <a:off x="6074782" y="2927723"/>
            <a:ext cx="2943539" cy="1314537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2"/>
          <p:cNvSpPr txBox="1"/>
          <p:nvPr/>
        </p:nvSpPr>
        <p:spPr>
          <a:xfrm>
            <a:off x="-1" y="0"/>
            <a:ext cx="92871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 Train a Cat-Dog Classifier Using ResNet50 – Demo Video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2"/>
          <p:cNvSpPr txBox="1"/>
          <p:nvPr/>
        </p:nvSpPr>
        <p:spPr>
          <a:xfrm>
            <a:off x="0" y="523220"/>
            <a:ext cx="6058894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an example illustrating the objectives from 5.1 ~ 5..</a:t>
            </a:r>
            <a:endParaRPr/>
          </a:p>
        </p:txBody>
      </p:sp>
      <p:pic>
        <p:nvPicPr>
          <p:cNvPr id="777" name="Google Shape;77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"/>
          <p:cNvSpPr txBox="1"/>
          <p:nvPr>
            <p:ph type="title"/>
          </p:nvPr>
        </p:nvSpPr>
        <p:spPr>
          <a:xfrm>
            <a:off x="2" y="-2404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Assignment scoring (Total: 100%)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4"/>
          <p:cNvSpPr txBox="1"/>
          <p:nvPr>
            <p:ph idx="1" type="body"/>
          </p:nvPr>
        </p:nvSpPr>
        <p:spPr>
          <a:xfrm>
            <a:off x="262101" y="507083"/>
            <a:ext cx="8761133" cy="6214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9081" lvl="0" marL="26908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(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20%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Hough Circle Transform 	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</a:t>
            </a:r>
            <a:endParaRPr/>
          </a:p>
          <a:p>
            <a:pPr indent="0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1.1 (15%) Draw Contour</a:t>
            </a:r>
            <a:endParaRPr/>
          </a:p>
          <a:p>
            <a:pPr indent="0" lvl="0" marL="17938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1.2 (5%) Count Rings</a:t>
            </a:r>
            <a:endParaRPr/>
          </a:p>
          <a:p>
            <a:pPr indent="-269875" lvl="1" marL="26987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2. (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20%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) Histogram Equalization</a:t>
            </a:r>
            <a:endParaRPr/>
          </a:p>
          <a:p>
            <a:pPr indent="-269875" lvl="1" marL="26987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3. (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20%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) Morphology Operation </a:t>
            </a:r>
            <a:endParaRPr/>
          </a:p>
          <a:p>
            <a:pPr indent="0" lvl="1" marL="179388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3.1 (10%) Closing</a:t>
            </a:r>
            <a:endParaRPr/>
          </a:p>
          <a:p>
            <a:pPr indent="0" lvl="1" marL="179388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3.2 (10%) Opening</a:t>
            </a:r>
            <a:endParaRPr/>
          </a:p>
          <a:p>
            <a:pPr indent="-269875" lvl="1" marL="26987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4. (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20%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) Training a MNIST Classifier Using VGG19 with BN</a:t>
            </a:r>
            <a:endParaRPr/>
          </a:p>
          <a:p>
            <a:pPr indent="0" lvl="1" marL="18097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4.1 (6%) Load Model and Show Model Structure. </a:t>
            </a:r>
            <a:endParaRPr/>
          </a:p>
          <a:p>
            <a:pPr indent="0" lvl="1" marL="18097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4.2 (6%) Show Training/Validating Accuracy and Loss. </a:t>
            </a:r>
            <a:endParaRPr/>
          </a:p>
          <a:p>
            <a:pPr indent="-268288" lvl="1" marL="449263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4.3 (8%) Use the Model with Highest Validation Accuracy to Run Inference, Show the Predicted Distribution and Class Label. 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5. (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20%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) Train a Cat-Dog Classifier Using ResNet50</a:t>
            </a:r>
            <a:endParaRPr/>
          </a:p>
          <a:p>
            <a:pPr indent="0" lvl="0" marL="1809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5.1 (5%) Load the dataset and resize images</a:t>
            </a:r>
            <a:endParaRPr/>
          </a:p>
          <a:p>
            <a:pPr indent="0" lvl="0" marL="1809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5.2 (5%) Show the structure of ResNet50 model</a:t>
            </a:r>
            <a:endParaRPr/>
          </a:p>
          <a:p>
            <a:pPr indent="-265113" lvl="0" marL="44608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5.3 (5%) Improve ResNet50 with Random-Erasing  and Compare the accuracies of 2 ResNet50 models on validation dataset</a:t>
            </a:r>
            <a:endParaRPr/>
          </a:p>
          <a:p>
            <a:pPr indent="0" lvl="0" marL="1809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5.4 (5%) Use the trained model to run inference and show the predicted class label</a:t>
            </a:r>
            <a:endParaRPr/>
          </a:p>
        </p:txBody>
      </p:sp>
      <p:sp>
        <p:nvSpPr>
          <p:cNvPr id="368" name="Google Shape;368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"/>
          <p:cNvSpPr txBox="1"/>
          <p:nvPr/>
        </p:nvSpPr>
        <p:spPr>
          <a:xfrm>
            <a:off x="3411814" y="491206"/>
            <a:ext cx="2000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0" lang="en-US" sz="18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出題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MingLiu"/>
                <a:ea typeface="PMingLiu"/>
                <a:cs typeface="PMingLiu"/>
                <a:sym typeface="PMingLiu"/>
              </a:rPr>
              <a:t>：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"/>
          <p:cNvSpPr txBox="1"/>
          <p:nvPr/>
        </p:nvSpPr>
        <p:spPr>
          <a:xfrm>
            <a:off x="3411814" y="1463010"/>
            <a:ext cx="2000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0" lang="en-US" sz="18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出題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MingLiu"/>
                <a:ea typeface="PMingLiu"/>
                <a:cs typeface="PMingLiu"/>
                <a:sym typeface="PMingLiu"/>
              </a:rPr>
              <a:t>：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Eric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"/>
          <p:cNvSpPr txBox="1"/>
          <p:nvPr/>
        </p:nvSpPr>
        <p:spPr>
          <a:xfrm>
            <a:off x="3411814" y="1852947"/>
            <a:ext cx="2000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0" lang="en-US" sz="18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出題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MingLiu"/>
                <a:ea typeface="PMingLiu"/>
                <a:cs typeface="PMingLiu"/>
                <a:sym typeface="PMingLiu"/>
              </a:rPr>
              <a:t>：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Hsiang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"/>
          <p:cNvSpPr txBox="1"/>
          <p:nvPr/>
        </p:nvSpPr>
        <p:spPr>
          <a:xfrm>
            <a:off x="6246324" y="4210948"/>
            <a:ext cx="2000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0" lang="en-US" sz="18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出題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MingLiu"/>
                <a:ea typeface="PMingLiu"/>
                <a:cs typeface="PMingLiu"/>
                <a:sym typeface="PMingLiu"/>
              </a:rPr>
              <a:t>：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"/>
          <p:cNvSpPr txBox="1"/>
          <p:nvPr/>
        </p:nvSpPr>
        <p:spPr>
          <a:xfrm>
            <a:off x="6189749" y="2756585"/>
            <a:ext cx="2000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0" lang="en-US" sz="18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出題</a:t>
            </a:r>
            <a:r>
              <a:rPr b="0" i="0" lang="en-US" sz="1800" u="none" cap="none" strike="noStrike">
                <a:solidFill>
                  <a:srgbClr val="000000"/>
                </a:solidFill>
                <a:latin typeface="PMingLiu"/>
                <a:ea typeface="PMingLiu"/>
                <a:cs typeface="PMingLiu"/>
                <a:sym typeface="PMingLiu"/>
              </a:rPr>
              <a:t>：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Shang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4" name="Google Shape;374;p4"/>
          <p:cNvCxnSpPr/>
          <p:nvPr/>
        </p:nvCxnSpPr>
        <p:spPr>
          <a:xfrm flipH="1" rot="10800000">
            <a:off x="7189874" y="707945"/>
            <a:ext cx="627496" cy="385443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75" name="Google Shape;375;p4"/>
          <p:cNvSpPr txBox="1"/>
          <p:nvPr/>
        </p:nvSpPr>
        <p:spPr>
          <a:xfrm>
            <a:off x="4668550" y="848072"/>
            <a:ext cx="31555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Times New Roman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Don’t fix your image path</a:t>
            </a:r>
            <a:endParaRPr/>
          </a:p>
          <a:p>
            <a:pPr indent="0" lvl="0" marL="180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Times New Roman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(There is another dataset for demonstration)</a:t>
            </a:r>
            <a:endParaRPr b="0" i="0" sz="12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4"/>
          <p:cNvSpPr txBox="1"/>
          <p:nvPr/>
        </p:nvSpPr>
        <p:spPr>
          <a:xfrm>
            <a:off x="4861643" y="1242335"/>
            <a:ext cx="294585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Load image 請用下面Function 來讀取路徑</a:t>
            </a:r>
            <a:endParaRPr b="0" i="0" sz="12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hlinkClick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-US" sz="12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QFileDialog.getOpenFileName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-US" sz="12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獲取打開的檔路徑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53254" y="253242"/>
            <a:ext cx="1219302" cy="1233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"/>
          <p:cNvSpPr txBox="1"/>
          <p:nvPr>
            <p:ph idx="1" type="body"/>
          </p:nvPr>
        </p:nvSpPr>
        <p:spPr>
          <a:xfrm>
            <a:off x="262101" y="507083"/>
            <a:ext cx="8761133" cy="6214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Use one UI to present 5 questions. </a:t>
            </a:r>
            <a:endParaRPr/>
          </a:p>
        </p:txBody>
      </p:sp>
      <p:sp>
        <p:nvSpPr>
          <p:cNvPr id="383" name="Google Shape;383;p5"/>
          <p:cNvSpPr txBox="1"/>
          <p:nvPr>
            <p:ph type="title"/>
          </p:nvPr>
        </p:nvSpPr>
        <p:spPr>
          <a:xfrm>
            <a:off x="2" y="-2404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Assignment scoring (Total: 100%)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050" y="1002645"/>
            <a:ext cx="8881899" cy="5049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"/>
          <p:cNvSpPr txBox="1"/>
          <p:nvPr>
            <p:ph type="title"/>
          </p:nvPr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1. (20%)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Circle Transform </a:t>
            </a:r>
            <a:r>
              <a:rPr b="1" lang="en-US" sz="2800"/>
              <a:t>			</a:t>
            </a:r>
            <a:endParaRPr b="1"/>
          </a:p>
        </p:txBody>
      </p:sp>
      <p:sp>
        <p:nvSpPr>
          <p:cNvPr id="391" name="Google Shape;391;p6"/>
          <p:cNvSpPr txBox="1"/>
          <p:nvPr>
            <p:ph idx="12" type="sldNum"/>
          </p:nvPr>
        </p:nvSpPr>
        <p:spPr>
          <a:xfrm>
            <a:off x="6457950" y="6356352"/>
            <a:ext cx="2057400" cy="16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6"/>
          <p:cNvSpPr txBox="1"/>
          <p:nvPr/>
        </p:nvSpPr>
        <p:spPr>
          <a:xfrm>
            <a:off x="0" y="486000"/>
            <a:ext cx="5317454" cy="2290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157163" lvl="0" marL="2000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1.1 (15%) Draw Contour</a:t>
            </a:r>
            <a:endParaRPr/>
          </a:p>
          <a:p>
            <a:pPr indent="157163" lvl="1" marL="20002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1.2 (5%) Count Rings</a:t>
            </a:r>
            <a:endParaRPr/>
          </a:p>
        </p:txBody>
      </p:sp>
      <p:sp>
        <p:nvSpPr>
          <p:cNvPr id="393" name="Google Shape;393;p6"/>
          <p:cNvSpPr txBox="1"/>
          <p:nvPr/>
        </p:nvSpPr>
        <p:spPr>
          <a:xfrm>
            <a:off x="7718612" y="0"/>
            <a:ext cx="1425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(出題：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8800" y="598806"/>
            <a:ext cx="1924319" cy="117173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7"/>
          <p:cNvSpPr txBox="1"/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1949054" lvl="0" marL="19490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1.1 Hough Circle Transform – Draw Contour</a:t>
            </a:r>
            <a:endParaRPr b="1" i="0" sz="28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" name="Google Shape;400;p7"/>
          <p:cNvSpPr txBox="1"/>
          <p:nvPr/>
        </p:nvSpPr>
        <p:spPr>
          <a:xfrm>
            <a:off x="40881" y="357948"/>
            <a:ext cx="7677731" cy="3484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Given: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image, “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coins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.jpg”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Q: 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Hint: Textbook Chapter 6, p.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153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~ p.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161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5113" lvl="0" marL="11636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RGB 🡺 Grayscale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5113" lvl="0" marL="11636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Remember to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 the noise. (U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</a:t>
            </a:r>
            <a:r>
              <a:rPr b="1" i="0" lang="en-US" sz="1800" u="none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cv2.GaussianBlur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(5, 5)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265113" lvl="0" marL="11636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</a:t>
            </a:r>
            <a:r>
              <a:rPr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circle detection function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get result.</a:t>
            </a:r>
            <a:endParaRPr/>
          </a:p>
          <a:p>
            <a:pPr indent="0" lvl="0" marL="11620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(Use </a:t>
            </a:r>
            <a:r>
              <a:rPr b="1" i="0" lang="en-US" sz="1800" u="none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cv2.HoughCircles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</a:t>
            </a:r>
            <a:endParaRPr/>
          </a:p>
          <a:p>
            <a:pPr indent="-261937" lvl="0" marL="1162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Display the original image, processed image, and circle center image at the same time.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1" name="Google Shape;401;p7"/>
          <p:cNvSpPr/>
          <p:nvPr/>
        </p:nvSpPr>
        <p:spPr>
          <a:xfrm>
            <a:off x="276186" y="4754015"/>
            <a:ext cx="20553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coins.jpg: 255x118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7"/>
          <p:cNvSpPr/>
          <p:nvPr/>
        </p:nvSpPr>
        <p:spPr>
          <a:xfrm>
            <a:off x="-87778" y="5830973"/>
            <a:ext cx="1444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Draw Contours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7"/>
          <p:cNvSpPr txBox="1"/>
          <p:nvPr/>
        </p:nvSpPr>
        <p:spPr>
          <a:xfrm>
            <a:off x="7718612" y="0"/>
            <a:ext cx="1425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(出題：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7"/>
          <p:cNvSpPr/>
          <p:nvPr/>
        </p:nvSpPr>
        <p:spPr>
          <a:xfrm>
            <a:off x="7367666" y="824460"/>
            <a:ext cx="1529275" cy="29980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硬幣, 圓形, 金屬製品, 靜止的 的圖片&#10;&#10;自動產生的描述" id="405" name="Google Shape;40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23" y="3916979"/>
            <a:ext cx="1940094" cy="89776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7"/>
          <p:cNvSpPr txBox="1"/>
          <p:nvPr/>
        </p:nvSpPr>
        <p:spPr>
          <a:xfrm>
            <a:off x="97023" y="640264"/>
            <a:ext cx="696293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9875" lvl="0" marL="90011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</a:t>
            </a: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Draw Contour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Using OpenCV functions to find the contours of coins in image.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9875" lvl="0" marL="90011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2) </a:t>
            </a:r>
            <a:r>
              <a:rPr b="1" lang="en-US" sz="18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Circle Center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Show center points of the circle with most votes.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一張含有 螢幕擷取畫面, 字型 的圖片&#10;&#10;自動產生的描述" id="407" name="Google Shape;40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1280" y="5146654"/>
            <a:ext cx="7478187" cy="1368637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7"/>
          <p:cNvSpPr/>
          <p:nvPr/>
        </p:nvSpPr>
        <p:spPr>
          <a:xfrm flipH="1" rot="10800000">
            <a:off x="827271" y="5131415"/>
            <a:ext cx="664249" cy="752223"/>
          </a:xfrm>
          <a:prstGeom prst="bentArrow">
            <a:avLst>
              <a:gd fmla="val 8756" name="adj1"/>
              <a:gd fmla="val 20487" name="adj2"/>
              <a:gd fmla="val 25000" name="adj3"/>
              <a:gd fmla="val 35852" name="adj4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7255" y="602285"/>
            <a:ext cx="1924319" cy="117173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8"/>
          <p:cNvSpPr txBox="1"/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1949054" lvl="0" marL="1949054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1.2 Hough Circle Transform </a:t>
            </a: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 </a:t>
            </a:r>
            <a:r>
              <a:rPr b="1" lang="en-US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Coin</a:t>
            </a: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b="1" i="0" sz="28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p8"/>
          <p:cNvSpPr txBox="1"/>
          <p:nvPr/>
        </p:nvSpPr>
        <p:spPr>
          <a:xfrm>
            <a:off x="1" y="451692"/>
            <a:ext cx="6837515" cy="19910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Given: One color image, “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coins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.jpg”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Q: 3)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Hint: Textbook Chapter 6, p.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153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~ p.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161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98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 how many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coins and show on your UI.</a:t>
            </a:r>
            <a:endParaRPr/>
          </a:p>
          <a:p>
            <a:pPr indent="0" lvl="0" marL="898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6" name="Google Shape;416;p8"/>
          <p:cNvSpPr/>
          <p:nvPr/>
        </p:nvSpPr>
        <p:spPr>
          <a:xfrm>
            <a:off x="904458" y="742721"/>
            <a:ext cx="60460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Times New Roman"/>
              <a:buNone/>
            </a:pPr>
            <a:r>
              <a:rPr b="1" lang="en-US" sz="20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 coins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Using OpenCV functions to find how many coins in the image.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7" name="Google Shape;417;p8"/>
          <p:cNvSpPr txBox="1"/>
          <p:nvPr/>
        </p:nvSpPr>
        <p:spPr>
          <a:xfrm>
            <a:off x="7718612" y="0"/>
            <a:ext cx="1425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(出題：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8"/>
          <p:cNvSpPr/>
          <p:nvPr/>
        </p:nvSpPr>
        <p:spPr>
          <a:xfrm>
            <a:off x="766666" y="3919663"/>
            <a:ext cx="20553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coins.jpg: 255x118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8"/>
          <p:cNvSpPr/>
          <p:nvPr/>
        </p:nvSpPr>
        <p:spPr>
          <a:xfrm rot="-5400000">
            <a:off x="3597061" y="3111702"/>
            <a:ext cx="324196" cy="74275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8"/>
          <p:cNvSpPr/>
          <p:nvPr/>
        </p:nvSpPr>
        <p:spPr>
          <a:xfrm>
            <a:off x="3208896" y="2951649"/>
            <a:ext cx="11532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8"/>
          <p:cNvSpPr/>
          <p:nvPr/>
        </p:nvSpPr>
        <p:spPr>
          <a:xfrm>
            <a:off x="7285221" y="1113327"/>
            <a:ext cx="1461541" cy="2895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4117" y="3320981"/>
            <a:ext cx="2080541" cy="3956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硬幣, 圓形, 金屬製品, 靜止的 的圖片&#10;&#10;自動產生的描述" id="423" name="Google Shape;42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350" y="2755563"/>
            <a:ext cx="2365944" cy="1094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9"/>
          <p:cNvSpPr txBox="1"/>
          <p:nvPr>
            <p:ph type="title"/>
          </p:nvPr>
        </p:nvSpPr>
        <p:spPr>
          <a:xfrm>
            <a:off x="0" y="-5643"/>
            <a:ext cx="5754159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1949054" lvl="0" marL="194905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2. (20%)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Histogram Equalization</a:t>
            </a:r>
            <a:r>
              <a:rPr b="1" lang="en-US" sz="2800"/>
              <a:t>	</a:t>
            </a:r>
            <a:endParaRPr b="1" sz="2800"/>
          </a:p>
        </p:txBody>
      </p:sp>
      <p:sp>
        <p:nvSpPr>
          <p:cNvPr id="429" name="Google Shape;429;p9"/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 Eric)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9"/>
          <p:cNvSpPr txBox="1"/>
          <p:nvPr/>
        </p:nvSpPr>
        <p:spPr>
          <a:xfrm>
            <a:off x="1" y="542720"/>
            <a:ext cx="9144000" cy="6494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5263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Given: A single grayscale image will be provided as input.</a:t>
            </a:r>
            <a:endParaRPr/>
          </a:p>
          <a:p>
            <a:pPr indent="0" lvl="0" marL="269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Q: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 histogram equalization on a grayscale image to enhance its contrast using OpenCV and </a:t>
            </a:r>
            <a:b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manual(PDF&amp;CDF).</a:t>
            </a:r>
            <a:endParaRPr/>
          </a:p>
          <a:p>
            <a:pPr indent="0" lvl="4" marL="5381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1: Using OpenCV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0975" lvl="4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Load histoEqual.png (click “Load Image” button).</a:t>
            </a:r>
            <a:endParaRPr/>
          </a:p>
          <a:p>
            <a:pPr indent="-182562" lvl="5" marL="11699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Hint: your_image_path = </a:t>
            </a:r>
            <a:r>
              <a:rPr b="1" i="0" lang="en-US" sz="16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filedialog.askopenfilename()</a:t>
            </a:r>
            <a:endParaRPr/>
          </a:p>
          <a:p>
            <a:pPr indent="-180975" lvl="4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Perform histogram equalization using </a:t>
            </a:r>
            <a:r>
              <a:rPr b="1" i="0" lang="en-US" sz="16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cv2.equalizeHist()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 from OpenCV to process image.</a:t>
            </a:r>
            <a:endParaRPr/>
          </a:p>
          <a:p>
            <a:pPr indent="-180975" lvl="4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equalized image will be displayed alongside the original image for comparison in the upper 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quadrants.</a:t>
            </a:r>
            <a:endParaRPr/>
          </a:p>
          <a:p>
            <a:pPr indent="-180975" lvl="4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histograms of both the original and the equalized images will be shown in the lower quadrants. </a:t>
            </a:r>
            <a:endParaRPr/>
          </a:p>
          <a:p>
            <a:pPr indent="-182562" lvl="5" marL="11699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Hint: using </a:t>
            </a:r>
            <a:r>
              <a:rPr b="1" i="0" lang="en-US" sz="16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plt.bar()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display the </a:t>
            </a:r>
            <a:r>
              <a:rPr b="0" i="0" lang="en-US" sz="16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 (y-axis)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each </a:t>
            </a:r>
            <a:r>
              <a:rPr b="0" i="0" lang="en-US" sz="16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grayscale value (x-axis)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79375" lvl="4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4" marL="5381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2: Using PDF and CDF </a:t>
            </a:r>
            <a:r>
              <a:rPr b="0" i="0" lang="en-US" sz="16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(tutorial)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0975" lvl="4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b="1" i="0" lang="en-US" sz="16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Probability Density Function (PDF)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represents the frequency of each grayscale level in the 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image.</a:t>
            </a:r>
            <a:endParaRPr/>
          </a:p>
          <a:p>
            <a:pPr indent="-180975" lvl="4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b="1" i="0" lang="en-US" sz="16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Cumulative Distribution Function (CDF)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the cumulative sum of the PDF and is used to 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map the old grayscale values to new ones.</a:t>
            </a:r>
            <a:endParaRPr/>
          </a:p>
          <a:p>
            <a:pPr indent="-180975" lvl="4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program calculates the histogram of the grayscale image using </a:t>
            </a:r>
            <a:r>
              <a:rPr b="1" i="0" lang="en-US" sz="16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numpy.histogram()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180975" lvl="4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b="0" i="0" lang="en-US" sz="16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PDF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obtained from the normalized histogram.</a:t>
            </a:r>
            <a:endParaRPr/>
          </a:p>
          <a:p>
            <a:pPr indent="-180975" lvl="4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b="0" i="0" lang="en-US" sz="16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CDF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calculated by </a:t>
            </a:r>
            <a:r>
              <a:rPr b="0" i="0" lang="en-US" sz="16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cumulatively summing the PDF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180975" lvl="4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lookup table is created based on the rounded CDF values, it is applied to the original image to 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create a new equalized image.</a:t>
            </a:r>
            <a:endParaRPr/>
          </a:p>
          <a:p>
            <a:pPr indent="-180975" lvl="4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histogram of the manually equalized image is also plotted, showing the redistributed grayscale    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frequencies.</a:t>
            </a:r>
            <a:endParaRPr/>
          </a:p>
          <a:p>
            <a:pPr indent="-180975" lvl="4" marL="7191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Click “2. Histogram Equalization” button to show result.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3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2020-09-25T03:15:31Z</dcterms:created>
  <dc:creator>rl</dc:creator>
</cp:coreProperties>
</file>